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57" r:id="rId3"/>
    <p:sldId id="258" r:id="rId4"/>
    <p:sldId id="259" r:id="rId5"/>
    <p:sldId id="260" r:id="rId6"/>
    <p:sldId id="261" r:id="rId7"/>
    <p:sldId id="262" r:id="rId8"/>
    <p:sldId id="263" r:id="rId9"/>
    <p:sldId id="265" r:id="rId10"/>
    <p:sldId id="264" r:id="rId11"/>
    <p:sldId id="266" r:id="rId12"/>
    <p:sldId id="269" r:id="rId13"/>
    <p:sldId id="267" r:id="rId14"/>
    <p:sldId id="268" r:id="rId15"/>
    <p:sldId id="270" r:id="rId16"/>
    <p:sldId id="271" r:id="rId17"/>
    <p:sldId id="272" r:id="rId18"/>
    <p:sldId id="273" r:id="rId19"/>
    <p:sldId id="274" r:id="rId20"/>
    <p:sldId id="275" r:id="rId21"/>
    <p:sldId id="276" r:id="rId22"/>
    <p:sldId id="283" r:id="rId23"/>
    <p:sldId id="285" r:id="rId24"/>
    <p:sldId id="284"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68" d="100"/>
          <a:sy n="68" d="100"/>
        </p:scale>
        <p:origin x="-672" y="-56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DE4E8B1-6509-DD40-8B02-D6BBEAB525F0}" type="datetimeFigureOut">
              <a:rPr lang="en-US" smtClean="0"/>
              <a:t>06/01/20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F7E6C4B-D1A2-CC41-9B7E-B1F88D2172B4}" type="slidenum">
              <a:rPr lang="en-US" smtClean="0"/>
              <a:t>‹#›</a:t>
            </a:fld>
            <a:endParaRPr lang="en-US"/>
          </a:p>
        </p:txBody>
      </p:sp>
    </p:spTree>
    <p:extLst>
      <p:ext uri="{BB962C8B-B14F-4D97-AF65-F5344CB8AC3E}">
        <p14:creationId xmlns:p14="http://schemas.microsoft.com/office/powerpoint/2010/main" val="194644614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 Id="rId3" Type="http://schemas.openxmlformats.org/officeDocument/2006/relationships/hyperlink" Target="https://en.wikipedia.org/wiki/Tlingit_people"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GB" sz="1200" kern="1200" dirty="0" smtClean="0">
                <a:solidFill>
                  <a:schemeClr val="tx1"/>
                </a:solidFill>
                <a:effectLst/>
                <a:latin typeface="+mn-lt"/>
                <a:ea typeface="+mn-ea"/>
                <a:cs typeface="+mn-cs"/>
              </a:rPr>
              <a:t>Esblygiad dynol-ryw wedi’i gyfleu drwy ddilyniant o ddelweddau </a:t>
            </a:r>
            <a:endParaRPr lang="en-GB" sz="1200" kern="1200" dirty="0" smtClean="0">
              <a:solidFill>
                <a:schemeClr val="tx1"/>
              </a:solidFill>
              <a:effectLst/>
              <a:latin typeface="+mn-lt"/>
              <a:ea typeface="+mn-ea"/>
              <a:cs typeface="+mn-cs"/>
            </a:endParaRPr>
          </a:p>
          <a:p>
            <a:r>
              <a:rPr lang="cy-GB" sz="1200" i="1" kern="1200" dirty="0" smtClean="0">
                <a:solidFill>
                  <a:schemeClr val="tx1"/>
                </a:solidFill>
                <a:effectLst/>
                <a:latin typeface="+mn-lt"/>
                <a:ea typeface="+mn-ea"/>
                <a:cs typeface="+mn-cs"/>
              </a:rPr>
              <a:t>(Nicky Arscott 2019)</a:t>
            </a:r>
            <a:endParaRPr lang="en-GB" sz="1200" kern="1200" dirty="0" smtClean="0">
              <a:solidFill>
                <a:schemeClr val="tx1"/>
              </a:solidFill>
              <a:effectLst/>
              <a:latin typeface="+mn-lt"/>
              <a:ea typeface="+mn-ea"/>
              <a:cs typeface="+mn-cs"/>
            </a:endParaRPr>
          </a:p>
          <a:p>
            <a:r>
              <a:rPr lang="cy-GB" sz="1200" i="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F7E6C4B-D1A2-CC41-9B7E-B1F88D2172B4}" type="slidenum">
              <a:rPr lang="en-US" smtClean="0"/>
              <a:t>1</a:t>
            </a:fld>
            <a:endParaRPr lang="en-US"/>
          </a:p>
        </p:txBody>
      </p:sp>
    </p:spTree>
    <p:extLst>
      <p:ext uri="{BB962C8B-B14F-4D97-AF65-F5344CB8AC3E}">
        <p14:creationId xmlns:p14="http://schemas.microsoft.com/office/powerpoint/2010/main" val="30122950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GB" sz="1200" kern="1200" dirty="0" smtClean="0">
                <a:solidFill>
                  <a:schemeClr val="tx1"/>
                </a:solidFill>
                <a:effectLst/>
                <a:latin typeface="+mn-lt"/>
                <a:ea typeface="+mn-ea"/>
                <a:cs typeface="+mn-cs"/>
              </a:rPr>
              <a:t>Dawnswraig Kathak, India.</a:t>
            </a:r>
            <a:r>
              <a:rPr lang="cy-GB" sz="1200" kern="1200" baseline="0" dirty="0" smtClean="0">
                <a:solidFill>
                  <a:schemeClr val="tx1"/>
                </a:solidFill>
                <a:effectLst/>
                <a:latin typeface="+mn-lt"/>
                <a:ea typeface="+mn-ea"/>
                <a:cs typeface="+mn-cs"/>
              </a:rPr>
              <a:t> </a:t>
            </a:r>
            <a:r>
              <a:rPr lang="cy-GB" sz="1200" kern="1200" dirty="0" smtClean="0">
                <a:solidFill>
                  <a:schemeClr val="tx1"/>
                </a:solidFill>
                <a:effectLst/>
                <a:latin typeface="+mn-lt"/>
                <a:ea typeface="+mn-ea"/>
                <a:cs typeface="+mn-cs"/>
              </a:rPr>
              <a:t>Yn draddodiadol, priodolwyd Kathak i feirdd teithiol gogledd India hynafol, a elwir yn Kathakars neu adroddwyr storïau. Adroddir y stori drwy eirfa ddatblygedig yn seiliedig ar ystumiau’r breichiau a rhan uchaf y corff, mynegiant wyneb, symudiadau llwyfan, plygu a throi.</a:t>
            </a:r>
            <a:r>
              <a:rPr lang="en-GB" sz="1200" kern="1200" baseline="0" dirty="0" smtClean="0">
                <a:solidFill>
                  <a:schemeClr val="tx1"/>
                </a:solidFill>
                <a:effectLst/>
                <a:latin typeface="+mn-lt"/>
                <a:ea typeface="+mn-ea"/>
                <a:cs typeface="+mn-cs"/>
              </a:rPr>
              <a:t> </a:t>
            </a:r>
            <a:r>
              <a:rPr lang="cy-GB" sz="1200" i="1" kern="1200" dirty="0" smtClean="0">
                <a:solidFill>
                  <a:schemeClr val="tx1"/>
                </a:solidFill>
                <a:effectLst/>
                <a:latin typeface="+mn-lt"/>
                <a:ea typeface="+mn-ea"/>
                <a:cs typeface="+mn-cs"/>
              </a:rPr>
              <a:t>Llun gan </a:t>
            </a:r>
            <a:r>
              <a:rPr lang="en-GB" sz="1200" i="1" kern="1200" dirty="0" err="1" smtClean="0">
                <a:solidFill>
                  <a:schemeClr val="tx1"/>
                </a:solidFill>
                <a:effectLst/>
                <a:latin typeface="+mn-lt"/>
                <a:ea typeface="+mn-ea"/>
                <a:cs typeface="+mn-cs"/>
              </a:rPr>
              <a:t>Suyash</a:t>
            </a:r>
            <a:r>
              <a:rPr lang="en-GB" sz="1200" i="1" kern="1200" dirty="0" smtClean="0">
                <a:solidFill>
                  <a:schemeClr val="tx1"/>
                </a:solidFill>
                <a:effectLst/>
                <a:latin typeface="+mn-lt"/>
                <a:ea typeface="+mn-ea"/>
                <a:cs typeface="+mn-cs"/>
              </a:rPr>
              <a:t> </a:t>
            </a:r>
            <a:r>
              <a:rPr lang="en-GB" sz="1200" i="1" kern="1200" dirty="0" err="1" smtClean="0">
                <a:solidFill>
                  <a:schemeClr val="tx1"/>
                </a:solidFill>
                <a:effectLst/>
                <a:latin typeface="+mn-lt"/>
                <a:ea typeface="+mn-ea"/>
                <a:cs typeface="+mn-cs"/>
              </a:rPr>
              <a:t>Dwivedi</a:t>
            </a:r>
            <a:r>
              <a:rPr lang="en-GB" sz="1200" i="1" kern="1200" dirty="0" smtClean="0">
                <a:solidFill>
                  <a:schemeClr val="tx1"/>
                </a:solidFill>
                <a:effectLst/>
                <a:latin typeface="+mn-lt"/>
                <a:ea typeface="+mn-ea"/>
                <a:cs typeface="+mn-cs"/>
              </a:rPr>
              <a:t> 2017</a:t>
            </a:r>
            <a:endParaRPr lang="en-GB" sz="1200" kern="1200" dirty="0" smtClean="0">
              <a:solidFill>
                <a:schemeClr val="tx1"/>
              </a:solidFill>
              <a:effectLst/>
              <a:latin typeface="+mn-lt"/>
              <a:ea typeface="+mn-ea"/>
              <a:cs typeface="+mn-cs"/>
            </a:endParaRPr>
          </a:p>
          <a:p>
            <a:r>
              <a:rPr lang="en-GB" sz="1200" i="1" kern="1200" dirty="0" smtClean="0">
                <a:solidFill>
                  <a:schemeClr val="tx1"/>
                </a:solidFill>
                <a:effectLst/>
                <a:latin typeface="+mn-lt"/>
                <a:ea typeface="+mn-ea"/>
                <a:cs typeface="+mn-cs"/>
              </a:rPr>
              <a:t>https://</a:t>
            </a:r>
            <a:r>
              <a:rPr lang="en-GB" sz="1200" i="1" kern="1200" dirty="0" err="1" smtClean="0">
                <a:solidFill>
                  <a:schemeClr val="tx1"/>
                </a:solidFill>
                <a:effectLst/>
                <a:latin typeface="+mn-lt"/>
                <a:ea typeface="+mn-ea"/>
                <a:cs typeface="+mn-cs"/>
              </a:rPr>
              <a:t>creativecommons.org</a:t>
            </a:r>
            <a:r>
              <a:rPr lang="en-GB" sz="1200" i="1" kern="1200" dirty="0" smtClean="0">
                <a:solidFill>
                  <a:schemeClr val="tx1"/>
                </a:solidFill>
                <a:effectLst/>
                <a:latin typeface="+mn-lt"/>
                <a:ea typeface="+mn-ea"/>
                <a:cs typeface="+mn-cs"/>
              </a:rPr>
              <a:t>/licenses/by-</a:t>
            </a:r>
            <a:r>
              <a:rPr lang="en-GB" sz="1200" i="1" kern="1200" dirty="0" err="1" smtClean="0">
                <a:solidFill>
                  <a:schemeClr val="tx1"/>
                </a:solidFill>
                <a:effectLst/>
                <a:latin typeface="+mn-lt"/>
                <a:ea typeface="+mn-ea"/>
                <a:cs typeface="+mn-cs"/>
              </a:rPr>
              <a:t>sa</a:t>
            </a:r>
            <a:r>
              <a:rPr lang="en-GB" sz="1200" i="1" kern="1200" dirty="0" smtClean="0">
                <a:solidFill>
                  <a:schemeClr val="tx1"/>
                </a:solidFill>
                <a:effectLst/>
                <a:latin typeface="+mn-lt"/>
                <a:ea typeface="+mn-ea"/>
                <a:cs typeface="+mn-cs"/>
              </a:rPr>
              <a:t>/4.0/</a:t>
            </a:r>
            <a:r>
              <a:rPr lang="en-GB" sz="1200" i="1" kern="1200" dirty="0" err="1" smtClean="0">
                <a:solidFill>
                  <a:schemeClr val="tx1"/>
                </a:solidFill>
                <a:effectLst/>
                <a:latin typeface="+mn-lt"/>
                <a:ea typeface="+mn-ea"/>
                <a:cs typeface="+mn-cs"/>
              </a:rPr>
              <a:t>deed.en</a:t>
            </a:r>
            <a:endParaRPr lang="en-GB" sz="1200" kern="1200" dirty="0" smtClean="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F7E6C4B-D1A2-CC41-9B7E-B1F88D2172B4}" type="slidenum">
              <a:rPr lang="en-US" smtClean="0"/>
              <a:t>10</a:t>
            </a:fld>
            <a:endParaRPr lang="en-US"/>
          </a:p>
        </p:txBody>
      </p:sp>
    </p:spTree>
    <p:extLst>
      <p:ext uri="{BB962C8B-B14F-4D97-AF65-F5344CB8AC3E}">
        <p14:creationId xmlns:p14="http://schemas.microsoft.com/office/powerpoint/2010/main" val="13638457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GB" sz="1200" kern="1200" dirty="0" smtClean="0">
                <a:solidFill>
                  <a:schemeClr val="tx1"/>
                </a:solidFill>
                <a:effectLst/>
                <a:latin typeface="+mn-lt"/>
                <a:ea typeface="+mn-ea"/>
                <a:cs typeface="+mn-cs"/>
              </a:rPr>
              <a:t>1878 ‘The Horse in Motion’ cyfres o lun iau gan Eadweard Muybridge a elwir yn aml yn ffilm fud gynnar</a:t>
            </a:r>
            <a:r>
              <a:rPr lang="cy-GB" sz="1200" i="1" kern="1200" dirty="0" smtClean="0">
                <a:solidFill>
                  <a:schemeClr val="tx1"/>
                </a:solidFill>
                <a:effectLst/>
                <a:latin typeface="+mn-lt"/>
                <a:ea typeface="+mn-ea"/>
                <a:cs typeface="+mn-cs"/>
              </a:rPr>
              <a:t> </a:t>
            </a:r>
            <a:r>
              <a:rPr lang="en-GB" sz="1200" i="1" kern="1200" dirty="0" smtClean="0">
                <a:solidFill>
                  <a:schemeClr val="tx1"/>
                </a:solidFill>
                <a:effectLst/>
                <a:latin typeface="+mn-lt"/>
                <a:ea typeface="+mn-ea"/>
                <a:cs typeface="+mn-cs"/>
              </a:rPr>
              <a:t>(https://</a:t>
            </a:r>
            <a:r>
              <a:rPr lang="en-GB" sz="1200" i="1" kern="1200" dirty="0" err="1" smtClean="0">
                <a:solidFill>
                  <a:schemeClr val="tx1"/>
                </a:solidFill>
                <a:effectLst/>
                <a:latin typeface="+mn-lt"/>
                <a:ea typeface="+mn-ea"/>
                <a:cs typeface="+mn-cs"/>
              </a:rPr>
              <a:t>commons.wikimedia.org</a:t>
            </a:r>
            <a:r>
              <a:rPr lang="en-GB" sz="1200" i="1" kern="1200" dirty="0" smtClean="0">
                <a:solidFill>
                  <a:schemeClr val="tx1"/>
                </a:solidFill>
                <a:effectLst/>
                <a:latin typeface="+mn-lt"/>
                <a:ea typeface="+mn-ea"/>
                <a:cs typeface="+mn-cs"/>
              </a:rPr>
              <a:t>/wiki/</a:t>
            </a:r>
            <a:r>
              <a:rPr lang="en-GB" sz="1200" i="1" kern="1200" dirty="0" err="1" smtClean="0">
                <a:solidFill>
                  <a:schemeClr val="tx1"/>
                </a:solidFill>
                <a:effectLst/>
                <a:latin typeface="+mn-lt"/>
                <a:ea typeface="+mn-ea"/>
                <a:cs typeface="+mn-cs"/>
              </a:rPr>
              <a:t>File:The_Horse_in_Motion.jpg</a:t>
            </a:r>
            <a:r>
              <a:rPr lang="en-GB" sz="1200" i="1" kern="1200" dirty="0" smtClean="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F7E6C4B-D1A2-CC41-9B7E-B1F88D2172B4}" type="slidenum">
              <a:rPr lang="en-US" smtClean="0"/>
              <a:t>2</a:t>
            </a:fld>
            <a:endParaRPr lang="en-US"/>
          </a:p>
        </p:txBody>
      </p:sp>
    </p:spTree>
    <p:extLst>
      <p:ext uri="{BB962C8B-B14F-4D97-AF65-F5344CB8AC3E}">
        <p14:creationId xmlns:p14="http://schemas.microsoft.com/office/powerpoint/2010/main" val="15215073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GB" sz="1200" kern="1200" dirty="0" smtClean="0">
                <a:solidFill>
                  <a:schemeClr val="tx1"/>
                </a:solidFill>
                <a:effectLst/>
                <a:latin typeface="+mn-lt"/>
                <a:ea typeface="+mn-ea"/>
                <a:cs typeface="+mn-cs"/>
              </a:rPr>
              <a:t>‘Little Nemo in Slumberland’ gan Windsor McCay 1905-14; enghraifft gynnar o gelf gomig </a:t>
            </a:r>
            <a:r>
              <a:rPr lang="en-GB" sz="1200" i="1" kern="1200" dirty="0" smtClean="0">
                <a:solidFill>
                  <a:schemeClr val="tx1"/>
                </a:solidFill>
                <a:effectLst/>
                <a:latin typeface="+mn-lt"/>
                <a:ea typeface="+mn-ea"/>
                <a:cs typeface="+mn-cs"/>
              </a:rPr>
              <a:t>(http://</a:t>
            </a:r>
            <a:r>
              <a:rPr lang="en-GB" sz="1200" i="1" kern="1200" dirty="0" err="1" smtClean="0">
                <a:solidFill>
                  <a:schemeClr val="tx1"/>
                </a:solidFill>
                <a:effectLst/>
                <a:latin typeface="+mn-lt"/>
                <a:ea typeface="+mn-ea"/>
                <a:cs typeface="+mn-cs"/>
              </a:rPr>
              <a:t>commons.wikimedia.org</a:t>
            </a:r>
            <a:r>
              <a:rPr lang="en-GB" sz="1200" i="1" kern="1200" dirty="0" smtClean="0">
                <a:solidFill>
                  <a:schemeClr val="tx1"/>
                </a:solidFill>
                <a:effectLst/>
                <a:latin typeface="+mn-lt"/>
                <a:ea typeface="+mn-ea"/>
                <a:cs typeface="+mn-cs"/>
              </a:rPr>
              <a:t>/wiki/</a:t>
            </a:r>
            <a:r>
              <a:rPr lang="en-GB" sz="1200" i="1" kern="1200" dirty="0" err="1" smtClean="0">
                <a:solidFill>
                  <a:schemeClr val="tx1"/>
                </a:solidFill>
                <a:effectLst/>
                <a:latin typeface="+mn-lt"/>
                <a:ea typeface="+mn-ea"/>
                <a:cs typeface="+mn-cs"/>
              </a:rPr>
              <a:t>File:Little_Nemo_sea.jpg</a:t>
            </a:r>
            <a:r>
              <a:rPr lang="en-GB" sz="1200" i="1" kern="1200" dirty="0" smtClean="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F7E6C4B-D1A2-CC41-9B7E-B1F88D2172B4}" type="slidenum">
              <a:rPr lang="en-US" smtClean="0"/>
              <a:t>3</a:t>
            </a:fld>
            <a:endParaRPr lang="en-US"/>
          </a:p>
        </p:txBody>
      </p:sp>
    </p:spTree>
    <p:extLst>
      <p:ext uri="{BB962C8B-B14F-4D97-AF65-F5344CB8AC3E}">
        <p14:creationId xmlns:p14="http://schemas.microsoft.com/office/powerpoint/2010/main" val="16012744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GB" sz="1200" kern="1200" dirty="0" smtClean="0">
                <a:solidFill>
                  <a:schemeClr val="tx1"/>
                </a:solidFill>
                <a:effectLst/>
                <a:latin typeface="+mn-lt"/>
                <a:ea typeface="+mn-ea"/>
                <a:cs typeface="+mn-cs"/>
              </a:rPr>
              <a:t>‘Flight SK-686’ gan y darlunydd Emma Hanquist</a:t>
            </a:r>
            <a:r>
              <a:rPr lang="cy-GB" sz="1200" i="1" kern="1200" dirty="0" smtClean="0">
                <a:solidFill>
                  <a:schemeClr val="tx1"/>
                </a:solidFill>
                <a:effectLst/>
                <a:latin typeface="+mn-lt"/>
                <a:ea typeface="+mn-ea"/>
                <a:cs typeface="+mn-cs"/>
              </a:rPr>
              <a:t> (ei ddefnyddio gyda </a:t>
            </a:r>
            <a:r>
              <a:rPr lang="en-GB" sz="1200" i="1" kern="1200" dirty="0" err="1" smtClean="0">
                <a:solidFill>
                  <a:schemeClr val="tx1"/>
                </a:solidFill>
                <a:effectLst/>
                <a:latin typeface="+mn-lt"/>
                <a:ea typeface="+mn-ea"/>
                <a:cs typeface="+mn-cs"/>
              </a:rPr>
              <a:t>chaniatâd</a:t>
            </a:r>
            <a:r>
              <a:rPr lang="en-GB" sz="1200" i="1" kern="1200" dirty="0" smtClean="0">
                <a:solidFill>
                  <a:schemeClr val="tx1"/>
                </a:solidFill>
                <a:effectLst/>
                <a:latin typeface="+mn-lt"/>
                <a:ea typeface="+mn-ea"/>
                <a:cs typeface="+mn-cs"/>
              </a:rPr>
              <a:t> E. </a:t>
            </a:r>
            <a:r>
              <a:rPr lang="en-GB" sz="1200" i="1" kern="1200" dirty="0" err="1" smtClean="0">
                <a:solidFill>
                  <a:schemeClr val="tx1"/>
                </a:solidFill>
                <a:effectLst/>
                <a:latin typeface="+mn-lt"/>
                <a:ea typeface="+mn-ea"/>
                <a:cs typeface="+mn-cs"/>
              </a:rPr>
              <a:t>Hanquist</a:t>
            </a:r>
            <a:r>
              <a:rPr lang="en-GB" sz="1200" i="1" kern="1200" dirty="0" smtClean="0">
                <a:solidFill>
                  <a:schemeClr val="tx1"/>
                </a:solidFill>
                <a:effectLst/>
                <a:latin typeface="+mn-lt"/>
                <a:ea typeface="+mn-ea"/>
                <a:cs typeface="+mn-cs"/>
              </a:rPr>
              <a:t>)</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F7E6C4B-D1A2-CC41-9B7E-B1F88D2172B4}" type="slidenum">
              <a:rPr lang="en-US" smtClean="0"/>
              <a:t>4</a:t>
            </a:fld>
            <a:endParaRPr lang="en-US"/>
          </a:p>
        </p:txBody>
      </p:sp>
    </p:spTree>
    <p:extLst>
      <p:ext uri="{BB962C8B-B14F-4D97-AF65-F5344CB8AC3E}">
        <p14:creationId xmlns:p14="http://schemas.microsoft.com/office/powerpoint/2010/main" val="26746339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GB" sz="1200" kern="1200" dirty="0" smtClean="0">
                <a:solidFill>
                  <a:schemeClr val="tx1"/>
                </a:solidFill>
                <a:effectLst/>
                <a:latin typeface="+mn-lt"/>
                <a:ea typeface="+mn-ea"/>
                <a:cs typeface="+mn-cs"/>
              </a:rPr>
              <a:t>Darluniad dideitl gan yr artist Vincent Fritz sy’n chwarae â chysyniad dechrau/diwedd.</a:t>
            </a:r>
            <a:r>
              <a:rPr lang="cy-GB" sz="1200" i="1" kern="1200" dirty="0" smtClean="0">
                <a:solidFill>
                  <a:schemeClr val="tx1"/>
                </a:solidFill>
                <a:effectLst/>
                <a:latin typeface="+mn-lt"/>
                <a:ea typeface="+mn-ea"/>
                <a:cs typeface="+mn-cs"/>
              </a:rPr>
              <a:t> </a:t>
            </a:r>
            <a:r>
              <a:rPr lang="en-GB" sz="1200" i="1" kern="1200" dirty="0" err="1" smtClean="0">
                <a:solidFill>
                  <a:schemeClr val="tx1"/>
                </a:solidFill>
                <a:effectLst/>
                <a:latin typeface="+mn-lt"/>
                <a:ea typeface="+mn-ea"/>
                <a:cs typeface="+mn-cs"/>
              </a:rPr>
              <a:t>Ei</a:t>
            </a:r>
            <a:r>
              <a:rPr lang="en-GB" sz="1200" i="1" kern="1200" dirty="0" smtClean="0">
                <a:solidFill>
                  <a:schemeClr val="tx1"/>
                </a:solidFill>
                <a:effectLst/>
                <a:latin typeface="+mn-lt"/>
                <a:ea typeface="+mn-ea"/>
                <a:cs typeface="+mn-cs"/>
              </a:rPr>
              <a:t> </a:t>
            </a:r>
            <a:r>
              <a:rPr lang="en-GB" sz="1200" i="1" kern="1200" dirty="0" err="1" smtClean="0">
                <a:solidFill>
                  <a:schemeClr val="tx1"/>
                </a:solidFill>
                <a:effectLst/>
                <a:latin typeface="+mn-lt"/>
                <a:ea typeface="+mn-ea"/>
                <a:cs typeface="+mn-cs"/>
              </a:rPr>
              <a:t>ddefnyddio</a:t>
            </a:r>
            <a:r>
              <a:rPr lang="en-GB" sz="1200" i="1" kern="1200" dirty="0" smtClean="0">
                <a:solidFill>
                  <a:schemeClr val="tx1"/>
                </a:solidFill>
                <a:effectLst/>
                <a:latin typeface="+mn-lt"/>
                <a:ea typeface="+mn-ea"/>
                <a:cs typeface="+mn-cs"/>
              </a:rPr>
              <a:t> </a:t>
            </a:r>
            <a:r>
              <a:rPr lang="en-GB" sz="1200" i="1" kern="1200" dirty="0" err="1" smtClean="0">
                <a:solidFill>
                  <a:schemeClr val="tx1"/>
                </a:solidFill>
                <a:effectLst/>
                <a:latin typeface="+mn-lt"/>
                <a:ea typeface="+mn-ea"/>
                <a:cs typeface="+mn-cs"/>
              </a:rPr>
              <a:t>gyda</a:t>
            </a:r>
            <a:r>
              <a:rPr lang="en-GB" sz="1200" i="1" kern="1200" dirty="0" smtClean="0">
                <a:solidFill>
                  <a:schemeClr val="tx1"/>
                </a:solidFill>
                <a:effectLst/>
                <a:latin typeface="+mn-lt"/>
                <a:ea typeface="+mn-ea"/>
                <a:cs typeface="+mn-cs"/>
              </a:rPr>
              <a:t> </a:t>
            </a:r>
            <a:r>
              <a:rPr lang="en-GB" sz="1200" i="1" kern="1200" dirty="0" err="1" smtClean="0">
                <a:solidFill>
                  <a:schemeClr val="tx1"/>
                </a:solidFill>
                <a:effectLst/>
                <a:latin typeface="+mn-lt"/>
                <a:ea typeface="+mn-ea"/>
                <a:cs typeface="+mn-cs"/>
              </a:rPr>
              <a:t>chaniatâd</a:t>
            </a:r>
            <a:r>
              <a:rPr lang="en-GB" sz="1200" i="1" kern="1200" dirty="0" smtClean="0">
                <a:solidFill>
                  <a:schemeClr val="tx1"/>
                </a:solidFill>
                <a:effectLst/>
                <a:latin typeface="+mn-lt"/>
                <a:ea typeface="+mn-ea"/>
                <a:cs typeface="+mn-cs"/>
              </a:rPr>
              <a:t> V. Fritz</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F7E6C4B-D1A2-CC41-9B7E-B1F88D2172B4}" type="slidenum">
              <a:rPr lang="en-US" smtClean="0"/>
              <a:t>5</a:t>
            </a:fld>
            <a:endParaRPr lang="en-US"/>
          </a:p>
        </p:txBody>
      </p:sp>
    </p:spTree>
    <p:extLst>
      <p:ext uri="{BB962C8B-B14F-4D97-AF65-F5344CB8AC3E}">
        <p14:creationId xmlns:p14="http://schemas.microsoft.com/office/powerpoint/2010/main" val="27084409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GB" sz="1200" kern="1200" dirty="0" smtClean="0">
                <a:solidFill>
                  <a:schemeClr val="tx1"/>
                </a:solidFill>
                <a:effectLst/>
                <a:latin typeface="+mn-lt"/>
                <a:ea typeface="+mn-ea"/>
                <a:cs typeface="+mn-cs"/>
              </a:rPr>
              <a:t>Darn o ‘Mobile Tales’ gan fyfyrwyr Criw Celf ym Mhowys, yn archwilio’r broses o adrodd storïau trwy symudion crog </a:t>
            </a:r>
            <a:r>
              <a:rPr lang="cy-GB" sz="1200" i="1" kern="1200" dirty="0" smtClean="0">
                <a:solidFill>
                  <a:schemeClr val="tx1"/>
                </a:solidFill>
                <a:effectLst/>
                <a:latin typeface="+mn-lt"/>
                <a:ea typeface="+mn-ea"/>
                <a:cs typeface="+mn-cs"/>
              </a:rPr>
              <a:t>(llun gan N. Arscott)</a:t>
            </a:r>
            <a:endParaRPr lang="en-GB"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F7E6C4B-D1A2-CC41-9B7E-B1F88D2172B4}" type="slidenum">
              <a:rPr lang="en-US" smtClean="0"/>
              <a:t>6</a:t>
            </a:fld>
            <a:endParaRPr lang="en-US"/>
          </a:p>
        </p:txBody>
      </p:sp>
    </p:spTree>
    <p:extLst>
      <p:ext uri="{BB962C8B-B14F-4D97-AF65-F5344CB8AC3E}">
        <p14:creationId xmlns:p14="http://schemas.microsoft.com/office/powerpoint/2010/main" val="31949130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GB" sz="1200" kern="1200" dirty="0" smtClean="0">
                <a:solidFill>
                  <a:schemeClr val="tx1"/>
                </a:solidFill>
                <a:effectLst/>
                <a:latin typeface="+mn-lt"/>
                <a:ea typeface="+mn-ea"/>
                <a:cs typeface="+mn-cs"/>
              </a:rPr>
              <a:t>Sampl o Frodwaith Bayeux yr 11eg ganrif sy’n 70m o hyd ac sy’n dangos y cyfnod cyn Y Goncwest Normanaidd </a:t>
            </a:r>
          </a:p>
          <a:p>
            <a:r>
              <a:rPr lang="en-GB" sz="1200" i="1" kern="1200" dirty="0" smtClean="0">
                <a:solidFill>
                  <a:schemeClr val="tx1"/>
                </a:solidFill>
                <a:effectLst/>
                <a:latin typeface="+mn-lt"/>
                <a:ea typeface="+mn-ea"/>
                <a:cs typeface="+mn-cs"/>
              </a:rPr>
              <a:t>(https://</a:t>
            </a:r>
            <a:r>
              <a:rPr lang="en-GB" sz="1200" i="1" kern="1200" dirty="0" err="1" smtClean="0">
                <a:solidFill>
                  <a:schemeClr val="tx1"/>
                </a:solidFill>
                <a:effectLst/>
                <a:latin typeface="+mn-lt"/>
                <a:ea typeface="+mn-ea"/>
                <a:cs typeface="+mn-cs"/>
              </a:rPr>
              <a:t>en.wikipedia.org</a:t>
            </a:r>
            <a:r>
              <a:rPr lang="en-GB" sz="1200" i="1" kern="1200" dirty="0" smtClean="0">
                <a:solidFill>
                  <a:schemeClr val="tx1"/>
                </a:solidFill>
                <a:effectLst/>
                <a:latin typeface="+mn-lt"/>
                <a:ea typeface="+mn-ea"/>
                <a:cs typeface="+mn-cs"/>
              </a:rPr>
              <a:t>/wiki/</a:t>
            </a:r>
            <a:r>
              <a:rPr lang="en-GB" sz="1200" i="1" kern="1200" dirty="0" err="1" smtClean="0">
                <a:solidFill>
                  <a:schemeClr val="tx1"/>
                </a:solidFill>
                <a:effectLst/>
                <a:latin typeface="+mn-lt"/>
                <a:ea typeface="+mn-ea"/>
                <a:cs typeface="+mn-cs"/>
              </a:rPr>
              <a:t>Bayeux_Tapestry</a:t>
            </a:r>
            <a:r>
              <a:rPr lang="en-GB" sz="1200" i="1" kern="1200" dirty="0" smtClean="0">
                <a:solidFill>
                  <a:schemeClr val="tx1"/>
                </a:solidFill>
                <a:effectLst/>
                <a:latin typeface="+mn-lt"/>
                <a:ea typeface="+mn-ea"/>
                <a:cs typeface="+mn-cs"/>
              </a:rPr>
              <a:t>#/media/File:Bayeux_Tapestry_scene29-30-31_Harold_coronation.jpg)</a:t>
            </a:r>
            <a:endParaRPr lang="en-GB"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F7E6C4B-D1A2-CC41-9B7E-B1F88D2172B4}" type="slidenum">
              <a:rPr lang="en-US" smtClean="0"/>
              <a:t>7</a:t>
            </a:fld>
            <a:endParaRPr lang="en-US"/>
          </a:p>
        </p:txBody>
      </p:sp>
    </p:spTree>
    <p:extLst>
      <p:ext uri="{BB962C8B-B14F-4D97-AF65-F5344CB8AC3E}">
        <p14:creationId xmlns:p14="http://schemas.microsoft.com/office/powerpoint/2010/main" val="22894649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GB" sz="1200" kern="1200" dirty="0" smtClean="0">
                <a:solidFill>
                  <a:schemeClr val="tx1"/>
                </a:solidFill>
                <a:effectLst/>
                <a:latin typeface="+mn-lt"/>
                <a:ea typeface="+mn-ea"/>
                <a:cs typeface="+mn-cs"/>
              </a:rPr>
              <a:t>Cerflun ‘Three Wise Monkeys’ yn cynrychioli’r ddihareb ‘clywed dim drwg, gweld dim drwg, siarad dim drwg’</a:t>
            </a:r>
            <a:r>
              <a:rPr lang="cy-GB" sz="1200" i="1" kern="1200" dirty="0" smtClean="0">
                <a:solidFill>
                  <a:schemeClr val="tx1"/>
                </a:solidFill>
                <a:effectLst/>
                <a:latin typeface="+mn-lt"/>
                <a:ea typeface="+mn-ea"/>
                <a:cs typeface="+mn-cs"/>
              </a:rPr>
              <a:t> (llun gan Tumi, 1983 https://commons.wikimedia.org/wiki/File:Three_wise_monkeys_figure.JPG) </a:t>
            </a:r>
            <a:endParaRPr lang="en-GB"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F7E6C4B-D1A2-CC41-9B7E-B1F88D2172B4}" type="slidenum">
              <a:rPr lang="en-US" smtClean="0"/>
              <a:t>8</a:t>
            </a:fld>
            <a:endParaRPr lang="en-US"/>
          </a:p>
        </p:txBody>
      </p:sp>
    </p:spTree>
    <p:extLst>
      <p:ext uri="{BB962C8B-B14F-4D97-AF65-F5344CB8AC3E}">
        <p14:creationId xmlns:p14="http://schemas.microsoft.com/office/powerpoint/2010/main" val="12395448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GB" sz="1200" kern="1200" dirty="0" smtClean="0">
                <a:solidFill>
                  <a:schemeClr val="tx1"/>
                </a:solidFill>
                <a:effectLst/>
                <a:latin typeface="+mn-lt"/>
                <a:ea typeface="+mn-ea"/>
                <a:cs typeface="+mn-cs"/>
              </a:rPr>
              <a:t>Polyn Totem K'alyaan gan lwyth y </a:t>
            </a:r>
            <a:r>
              <a:rPr lang="cy-GB" sz="1200" u="none" strike="noStrike" kern="1200" dirty="0" smtClean="0">
                <a:solidFill>
                  <a:schemeClr val="tx1"/>
                </a:solidFill>
                <a:effectLst/>
                <a:latin typeface="+mn-lt"/>
                <a:ea typeface="+mn-ea"/>
                <a:cs typeface="+mn-cs"/>
                <a:hlinkClick r:id="rId3"/>
              </a:rPr>
              <a:t>Tlingit</a:t>
            </a:r>
            <a:r>
              <a:rPr lang="cy-GB" sz="1200" kern="1200" dirty="0" smtClean="0">
                <a:solidFill>
                  <a:schemeClr val="tx1"/>
                </a:solidFill>
                <a:effectLst/>
                <a:latin typeface="+mn-lt"/>
                <a:ea typeface="+mn-ea"/>
                <a:cs typeface="+mn-cs"/>
              </a:rPr>
              <a:t> Kiks.ádi, fe’i codwyd ym Mharc Cenedlaethol Hanesyddol Sitka (Alaska, UDA) i goffáu’r bywydau a gollwyd ym mrwydr Sitka, 1804.</a:t>
            </a:r>
            <a:r>
              <a:rPr lang="cy-GB" sz="1200" i="1" kern="1200" dirty="0" smtClean="0">
                <a:solidFill>
                  <a:schemeClr val="tx1"/>
                </a:solidFill>
                <a:effectLst/>
                <a:latin typeface="+mn-lt"/>
                <a:ea typeface="+mn-ea"/>
                <a:cs typeface="+mn-cs"/>
              </a:rPr>
              <a:t> Llun gan Robert A. Estremo, hawlfraint 2005 </a:t>
            </a:r>
          </a:p>
          <a:p>
            <a:r>
              <a:rPr lang="cy-GB" sz="1200" i="1"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https://</a:t>
            </a:r>
            <a:r>
              <a:rPr lang="en-US" sz="1200" i="1" kern="1200" dirty="0" err="1" smtClean="0">
                <a:solidFill>
                  <a:schemeClr val="tx1"/>
                </a:solidFill>
                <a:effectLst/>
                <a:latin typeface="+mn-lt"/>
                <a:ea typeface="+mn-ea"/>
                <a:cs typeface="+mn-cs"/>
              </a:rPr>
              <a:t>creativecommons.org</a:t>
            </a:r>
            <a:r>
              <a:rPr lang="en-US" sz="1200" i="1" kern="1200" dirty="0" smtClean="0">
                <a:solidFill>
                  <a:schemeClr val="tx1"/>
                </a:solidFill>
                <a:effectLst/>
                <a:latin typeface="+mn-lt"/>
                <a:ea typeface="+mn-ea"/>
                <a:cs typeface="+mn-cs"/>
              </a:rPr>
              <a:t>/licenses/by-</a:t>
            </a:r>
            <a:r>
              <a:rPr lang="en-US" sz="1200" i="1" kern="1200" dirty="0" err="1" smtClean="0">
                <a:solidFill>
                  <a:schemeClr val="tx1"/>
                </a:solidFill>
                <a:effectLst/>
                <a:latin typeface="+mn-lt"/>
                <a:ea typeface="+mn-ea"/>
                <a:cs typeface="+mn-cs"/>
              </a:rPr>
              <a:t>sa</a:t>
            </a:r>
            <a:r>
              <a:rPr lang="en-US" sz="1200" i="1" kern="1200" dirty="0" smtClean="0">
                <a:solidFill>
                  <a:schemeClr val="tx1"/>
                </a:solidFill>
                <a:effectLst/>
                <a:latin typeface="+mn-lt"/>
                <a:ea typeface="+mn-ea"/>
                <a:cs typeface="+mn-cs"/>
              </a:rPr>
              <a:t>/2.5/</a:t>
            </a:r>
            <a:r>
              <a:rPr lang="en-US" sz="1200" i="1" kern="1200" dirty="0" err="1" smtClean="0">
                <a:solidFill>
                  <a:schemeClr val="tx1"/>
                </a:solidFill>
                <a:effectLst/>
                <a:latin typeface="+mn-lt"/>
                <a:ea typeface="+mn-ea"/>
                <a:cs typeface="+mn-cs"/>
              </a:rPr>
              <a:t>deed.en</a:t>
            </a:r>
            <a:r>
              <a:rPr lang="en-GB" dirty="0" smtClean="0">
                <a:effectLst/>
              </a:rPr>
              <a:t> </a:t>
            </a:r>
            <a:endParaRPr lang="en-US" dirty="0"/>
          </a:p>
        </p:txBody>
      </p:sp>
      <p:sp>
        <p:nvSpPr>
          <p:cNvPr id="4" name="Slide Number Placeholder 3"/>
          <p:cNvSpPr>
            <a:spLocks noGrp="1"/>
          </p:cNvSpPr>
          <p:nvPr>
            <p:ph type="sldNum" sz="quarter" idx="10"/>
          </p:nvPr>
        </p:nvSpPr>
        <p:spPr/>
        <p:txBody>
          <a:bodyPr/>
          <a:lstStyle/>
          <a:p>
            <a:fld id="{8F7E6C4B-D1A2-CC41-9B7E-B1F88D2172B4}" type="slidenum">
              <a:rPr lang="en-US" smtClean="0"/>
              <a:t>9</a:t>
            </a:fld>
            <a:endParaRPr lang="en-US"/>
          </a:p>
        </p:txBody>
      </p:sp>
    </p:spTree>
    <p:extLst>
      <p:ext uri="{BB962C8B-B14F-4D97-AF65-F5344CB8AC3E}">
        <p14:creationId xmlns:p14="http://schemas.microsoft.com/office/powerpoint/2010/main" val="21326197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06/01/20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06/01/20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06/01/20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06/01/20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6BFECD78-3C8E-49F2-8FAB-59489D168ABB}" type="datetimeFigureOut">
              <a:rPr lang="en-US" smtClean="0"/>
              <a:t>06/01/20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6BFECD78-3C8E-49F2-8FAB-59489D168ABB}" type="datetimeFigureOut">
              <a:rPr lang="en-US" smtClean="0"/>
              <a:t>06/01/20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6BFECD78-3C8E-49F2-8FAB-59489D168ABB}" type="datetimeFigureOut">
              <a:rPr lang="en-US" smtClean="0"/>
              <a:t>06/01/20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6BFECD78-3C8E-49F2-8FAB-59489D168ABB}" type="datetimeFigureOut">
              <a:rPr lang="en-US" smtClean="0"/>
              <a:t>06/01/20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t>06/01/20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06/01/20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06/01/20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06/01/20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4" name="Picture 3" descr="Macintosh HD:Users:nicoladearling:Desktop:Scan.jpeg"/>
          <p:cNvPicPr/>
          <p:nvPr/>
        </p:nvPicPr>
        <p:blipFill>
          <a:blip r:embed="rId3" cstate="screen">
            <a:extLst>
              <a:ext uri="{28A0092B-C50C-407E-A947-70E740481C1C}">
                <a14:useLocalDpi xmlns:a14="http://schemas.microsoft.com/office/drawing/2010/main"/>
              </a:ext>
            </a:extLst>
          </a:blip>
          <a:srcRect/>
          <a:stretch>
            <a:fillRect/>
          </a:stretch>
        </p:blipFill>
        <p:spPr bwMode="auto">
          <a:xfrm>
            <a:off x="296897" y="1319639"/>
            <a:ext cx="8527527" cy="4503269"/>
          </a:xfrm>
          <a:prstGeom prst="rect">
            <a:avLst/>
          </a:prstGeom>
          <a:noFill/>
          <a:ln w="3175" cmpd="sng">
            <a:solidFill>
              <a:schemeClr val="tx1"/>
            </a:solidFill>
          </a:ln>
        </p:spPr>
      </p:pic>
    </p:spTree>
    <p:extLst>
      <p:ext uri="{BB962C8B-B14F-4D97-AF65-F5344CB8AC3E}">
        <p14:creationId xmlns:p14="http://schemas.microsoft.com/office/powerpoint/2010/main" val="305456406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5" name="Picture 4" descr="Macintosh HD:Users:nicoladearling:Desktop:Kathak_Solo_Performance_(3).jpg"/>
          <p:cNvPicPr/>
          <p:nvPr/>
        </p:nvPicPr>
        <p:blipFill>
          <a:blip r:embed="rId3" cstate="screen">
            <a:extLst>
              <a:ext uri="{28A0092B-C50C-407E-A947-70E740481C1C}">
                <a14:useLocalDpi xmlns:a14="http://schemas.microsoft.com/office/drawing/2010/main"/>
              </a:ext>
            </a:extLst>
          </a:blip>
          <a:srcRect/>
          <a:stretch>
            <a:fillRect/>
          </a:stretch>
        </p:blipFill>
        <p:spPr bwMode="auto">
          <a:xfrm>
            <a:off x="2470036" y="0"/>
            <a:ext cx="4309175" cy="6858000"/>
          </a:xfrm>
          <a:prstGeom prst="rect">
            <a:avLst/>
          </a:prstGeom>
          <a:noFill/>
          <a:ln>
            <a:noFill/>
          </a:ln>
        </p:spPr>
      </p:pic>
    </p:spTree>
    <p:extLst>
      <p:ext uri="{BB962C8B-B14F-4D97-AF65-F5344CB8AC3E}">
        <p14:creationId xmlns:p14="http://schemas.microsoft.com/office/powerpoint/2010/main" val="221777462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Macintosh HD:Users:nicoladearling:Desktop:eric:Photo on 07-07-2018 at 12.29.jpg"/>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3175" cmpd="sng">
            <a:solidFill>
              <a:schemeClr val="tx1"/>
            </a:solidFill>
          </a:ln>
        </p:spPr>
      </p:pic>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224106" y="274639"/>
            <a:ext cx="4220667" cy="6242562"/>
          </a:xfrm>
          <a:solidFill>
            <a:srgbClr val="215968">
              <a:alpha val="73000"/>
            </a:srgbClr>
          </a:solidFill>
        </p:spPr>
        <p:txBody>
          <a:bodyPr>
            <a:normAutofit fontScale="62500" lnSpcReduction="20000"/>
          </a:bodyPr>
          <a:lstStyle/>
          <a:p>
            <a:pPr marL="0" indent="0">
              <a:buNone/>
            </a:pPr>
            <a:r>
              <a:rPr lang="cy-GB" dirty="0" smtClean="0"/>
              <a:t>Nicky Arscott: “</a:t>
            </a:r>
            <a:r>
              <a:rPr lang="cy-GB" dirty="0"/>
              <a:t>Roeddwn i eisiau darganfod ffordd ddiddorol o ddangos ‘ehediad’ Eric o wlad ei febyd – un symbol o’i hunaniaeth a fyddai’n cael ei ailadrodd drwy gydol y comig. Gofynnais iddo ba aderyn y byddai pe gallai fod yn unrhyw aderyn o gwbl. Dyma oedd ei ymateb:</a:t>
            </a:r>
            <a:endParaRPr lang="en-GB" dirty="0"/>
          </a:p>
          <a:p>
            <a:pPr marL="0" indent="0">
              <a:buNone/>
            </a:pPr>
            <a:r>
              <a:rPr lang="cy-GB" i="1" dirty="0"/>
              <a:t> </a:t>
            </a:r>
            <a:endParaRPr lang="en-GB" dirty="0"/>
          </a:p>
          <a:p>
            <a:pPr marL="0" indent="0">
              <a:buNone/>
            </a:pPr>
            <a:r>
              <a:rPr lang="cy-GB" i="1" dirty="0"/>
              <a:t>O na bawn i’n Ezruli</a:t>
            </a:r>
            <a:endParaRPr lang="en-GB" dirty="0"/>
          </a:p>
          <a:p>
            <a:pPr marL="0" indent="0">
              <a:buNone/>
            </a:pPr>
            <a:r>
              <a:rPr lang="cy-GB" i="1" dirty="0"/>
              <a:t>I sugno neithdar y Rhosyn Saron</a:t>
            </a:r>
            <a:endParaRPr lang="en-GB" dirty="0"/>
          </a:p>
          <a:p>
            <a:pPr marL="0" indent="0">
              <a:buNone/>
            </a:pPr>
            <a:r>
              <a:rPr lang="cy-GB" i="1" dirty="0"/>
              <a:t>Awel y bore yn fy chwythu</a:t>
            </a:r>
            <a:endParaRPr lang="en-GB" dirty="0"/>
          </a:p>
          <a:p>
            <a:pPr marL="0" indent="0">
              <a:buNone/>
            </a:pPr>
            <a:r>
              <a:rPr lang="cy-GB" i="1" dirty="0"/>
              <a:t>Yma ac acw</a:t>
            </a:r>
            <a:endParaRPr lang="en-GB" dirty="0"/>
          </a:p>
          <a:p>
            <a:pPr marL="0" indent="0">
              <a:buNone/>
            </a:pPr>
            <a:r>
              <a:rPr lang="cy-GB" i="1" dirty="0"/>
              <a:t>O nentydd Namonge</a:t>
            </a:r>
            <a:endParaRPr lang="en-GB" dirty="0"/>
          </a:p>
          <a:p>
            <a:pPr marL="0" indent="0">
              <a:buNone/>
            </a:pPr>
            <a:r>
              <a:rPr lang="cy-GB" i="1" dirty="0"/>
              <a:t>Y tu ôl i dŷ fy mam</a:t>
            </a:r>
            <a:endParaRPr lang="en-GB" dirty="0"/>
          </a:p>
          <a:p>
            <a:pPr marL="0" indent="0">
              <a:buNone/>
            </a:pPr>
            <a:r>
              <a:rPr lang="cy-GB" i="1" dirty="0"/>
              <a:t>Hyd at do Mongo Mo Ndemi, y cawr.</a:t>
            </a:r>
            <a:endParaRPr lang="en-GB" dirty="0"/>
          </a:p>
          <a:p>
            <a:pPr marL="0" indent="0">
              <a:buNone/>
            </a:pPr>
            <a:r>
              <a:rPr lang="cy-GB" i="1" dirty="0"/>
              <a:t>O na bawn i.</a:t>
            </a:r>
            <a:endParaRPr lang="en-GB" dirty="0"/>
          </a:p>
          <a:p>
            <a:pPr marL="0" indent="0">
              <a:buNone/>
            </a:pPr>
            <a:r>
              <a:rPr lang="cy-GB" i="1" dirty="0"/>
              <a:t> </a:t>
            </a:r>
            <a:endParaRPr lang="cy-GB" i="1" dirty="0" smtClean="0"/>
          </a:p>
          <a:p>
            <a:pPr marL="0" indent="0">
              <a:buNone/>
            </a:pPr>
            <a:endParaRPr lang="en-GB" dirty="0"/>
          </a:p>
          <a:p>
            <a:pPr marL="0" indent="0">
              <a:buNone/>
            </a:pPr>
            <a:r>
              <a:rPr lang="cy-GB" i="1" dirty="0"/>
              <a:t>(“Ezruli” yw’r aderyn lleiaf yn nheulu ‘Adar yr Haul’).</a:t>
            </a:r>
            <a:r>
              <a:rPr lang="cy-GB" i="1" dirty="0" smtClean="0"/>
              <a:t>”</a:t>
            </a:r>
            <a:endParaRPr lang="en-GB" dirty="0"/>
          </a:p>
        </p:txBody>
      </p:sp>
    </p:spTree>
    <p:extLst>
      <p:ext uri="{BB962C8B-B14F-4D97-AF65-F5344CB8AC3E}">
        <p14:creationId xmlns:p14="http://schemas.microsoft.com/office/powerpoint/2010/main" val="259569076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4" name="Text Box 57"/>
          <p:cNvSpPr txBox="1"/>
          <p:nvPr/>
        </p:nvSpPr>
        <p:spPr>
          <a:xfrm>
            <a:off x="457200" y="765631"/>
            <a:ext cx="8229600" cy="3828155"/>
          </a:xfrm>
          <a:prstGeom prst="rect">
            <a:avLst/>
          </a:prstGeom>
          <a:solidFill>
            <a:srgbClr val="215968"/>
          </a:solidFill>
          <a:ln>
            <a:noFill/>
          </a:ln>
          <a:effectLst/>
          <a:extLst>
            <a:ext uri="{C572A759-6A51-4108-AA02-DFA0A04FC94B}">
              <ma14:wrappingTextBoxFlag xmlns:ma14="http://schemas.microsoft.com/office/mac/drawingml/2011/main"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endParaRPr lang="en-GB" sz="2400" dirty="0">
              <a:effectLst/>
              <a:ea typeface="ＭＳ 明朝"/>
              <a:cs typeface="Times New Roman"/>
            </a:endParaRPr>
          </a:p>
        </p:txBody>
      </p:sp>
      <p:sp>
        <p:nvSpPr>
          <p:cNvPr id="2" name="Title 1"/>
          <p:cNvSpPr>
            <a:spLocks noGrp="1"/>
          </p:cNvSpPr>
          <p:nvPr>
            <p:ph type="title"/>
          </p:nvPr>
        </p:nvSpPr>
        <p:spPr>
          <a:xfrm>
            <a:off x="457200" y="274638"/>
            <a:ext cx="8229600" cy="4319148"/>
          </a:xfrm>
        </p:spPr>
        <p:txBody>
          <a:bodyPr>
            <a:normAutofit/>
          </a:bodyPr>
          <a:lstStyle/>
          <a:p>
            <a:pPr algn="just"/>
            <a:r>
              <a:rPr lang="cy-GB" sz="2000" dirty="0"/>
              <a:t>“ ... mae angen i’r genre gael ei ddiffinio yn sylfaenol fel cyfuniad annatod o gomigau a barddoniaeth, ni ddylid gallu hepgor y naill na’r llall. Yn fy marn i, byddai’r comigau barddoniaeth gorau yn methu’n llwyr (neu ar y gorau yn cael eu bychanu’n ddychrynllyd) pe byddech yn tynnu naill ai’r farddoniaeth neu’r gelf o’r cyfansoddiad”</a:t>
            </a:r>
            <a:r>
              <a:rPr lang="en-GB" sz="2000" dirty="0"/>
              <a:t/>
            </a:r>
            <a:br>
              <a:rPr lang="en-GB" sz="2000" dirty="0"/>
            </a:br>
            <a:r>
              <a:rPr lang="cy-GB" sz="1800" b="1" dirty="0"/>
              <a:t> </a:t>
            </a:r>
            <a:r>
              <a:rPr lang="en-GB" sz="1800" dirty="0"/>
              <a:t/>
            </a:r>
            <a:br>
              <a:rPr lang="en-GB" sz="1800" dirty="0"/>
            </a:br>
            <a:r>
              <a:rPr lang="cy-GB" sz="1900" b="1" dirty="0"/>
              <a:t>(</a:t>
            </a:r>
            <a:r>
              <a:rPr lang="cy-GB" sz="1900" b="1" dirty="0" smtClean="0"/>
              <a:t>Chrissy </a:t>
            </a:r>
            <a:r>
              <a:rPr lang="cy-GB" sz="1900" b="1" dirty="0"/>
              <a:t>Williams, golygydd </a:t>
            </a:r>
            <a:r>
              <a:rPr lang="cy-GB" sz="1900" b="1" i="1" dirty="0" smtClean="0"/>
              <a:t>Over </a:t>
            </a:r>
            <a:r>
              <a:rPr lang="cy-GB" sz="1900" b="1" i="1" dirty="0"/>
              <a:t>the Line: </a:t>
            </a:r>
            <a:r>
              <a:rPr lang="en-GB" sz="1900" i="1" dirty="0" smtClean="0"/>
              <a:t> </a:t>
            </a:r>
            <a:r>
              <a:rPr lang="cy-GB" sz="1900" b="1" i="1" dirty="0" smtClean="0"/>
              <a:t>An </a:t>
            </a:r>
            <a:r>
              <a:rPr lang="cy-GB" sz="1900" b="1" i="1" dirty="0"/>
              <a:t>Introduction to Poetry Comics</a:t>
            </a:r>
            <a:r>
              <a:rPr lang="cy-GB" sz="1900" b="1" i="1" dirty="0" smtClean="0"/>
              <a:t>’)</a:t>
            </a:r>
            <a:endParaRPr lang="en-US" sz="1900" i="1" dirty="0"/>
          </a:p>
        </p:txBody>
      </p:sp>
    </p:spTree>
    <p:extLst>
      <p:ext uri="{BB962C8B-B14F-4D97-AF65-F5344CB8AC3E}">
        <p14:creationId xmlns:p14="http://schemas.microsoft.com/office/powerpoint/2010/main" val="385167975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6" name="Content Placeholder 5"/>
          <p:cNvSpPr>
            <a:spLocks noGrp="1"/>
          </p:cNvSpPr>
          <p:nvPr>
            <p:ph idx="1"/>
          </p:nvPr>
        </p:nvSpPr>
        <p:spPr/>
        <p:txBody>
          <a:bodyPr/>
          <a:lstStyle/>
          <a:p>
            <a:endParaRPr lang="en-US"/>
          </a:p>
        </p:txBody>
      </p:sp>
      <p:pic>
        <p:nvPicPr>
          <p:cNvPr id="8" name="Picture 7" descr="cym pg11.jpe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31877" y="274638"/>
            <a:ext cx="8688016" cy="6152861"/>
          </a:xfrm>
          <a:prstGeom prst="rect">
            <a:avLst/>
          </a:prstGeom>
        </p:spPr>
      </p:pic>
    </p:spTree>
    <p:extLst>
      <p:ext uri="{BB962C8B-B14F-4D97-AF65-F5344CB8AC3E}">
        <p14:creationId xmlns:p14="http://schemas.microsoft.com/office/powerpoint/2010/main" val="7254180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p>
        </p:txBody>
      </p:sp>
      <p:sp>
        <p:nvSpPr>
          <p:cNvPr id="3" name="Content Placeholder 2"/>
          <p:cNvSpPr>
            <a:spLocks noGrp="1"/>
          </p:cNvSpPr>
          <p:nvPr>
            <p:ph idx="1"/>
          </p:nvPr>
        </p:nvSpPr>
        <p:spPr>
          <a:xfrm>
            <a:off x="1764884" y="1600200"/>
            <a:ext cx="6921915" cy="4525963"/>
          </a:xfrm>
        </p:spPr>
        <p:txBody>
          <a:bodyPr/>
          <a:lstStyle/>
          <a:p>
            <a:r>
              <a:rPr lang="cy-GB" dirty="0" smtClean="0"/>
              <a:t>FFOADUR</a:t>
            </a:r>
            <a:endParaRPr lang="en-GB" dirty="0"/>
          </a:p>
          <a:p>
            <a:r>
              <a:rPr lang="cy-GB" dirty="0"/>
              <a:t>CEISIWR LLOCHES</a:t>
            </a:r>
            <a:endParaRPr lang="en-GB" dirty="0"/>
          </a:p>
          <a:p>
            <a:r>
              <a:rPr lang="cy-GB" dirty="0"/>
              <a:t>MEWNFUDWR ANGHYFREITHLON</a:t>
            </a:r>
            <a:endParaRPr lang="en-GB" dirty="0"/>
          </a:p>
          <a:p>
            <a:r>
              <a:rPr lang="cy-GB" dirty="0"/>
              <a:t>MUDWR ECONOMAIDD</a:t>
            </a:r>
            <a:endParaRPr lang="en-GB" dirty="0"/>
          </a:p>
          <a:p>
            <a:r>
              <a:rPr lang="en-GB" dirty="0" smtClean="0"/>
              <a:t>EX</a:t>
            </a:r>
            <a:r>
              <a:rPr lang="en-GB" dirty="0"/>
              <a:t>-PAT</a:t>
            </a:r>
          </a:p>
          <a:p>
            <a:pPr marL="0" indent="0">
              <a:buNone/>
            </a:pPr>
            <a:endParaRPr lang="en-GB" dirty="0"/>
          </a:p>
          <a:p>
            <a:endParaRPr lang="en-GB" dirty="0"/>
          </a:p>
          <a:p>
            <a:endParaRPr lang="en-US" dirty="0"/>
          </a:p>
        </p:txBody>
      </p:sp>
    </p:spTree>
    <p:extLst>
      <p:ext uri="{BB962C8B-B14F-4D97-AF65-F5344CB8AC3E}">
        <p14:creationId xmlns:p14="http://schemas.microsoft.com/office/powerpoint/2010/main" val="80408264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46690"/>
          </a:xfrm>
        </p:spPr>
        <p:txBody>
          <a:bodyPr>
            <a:normAutofit/>
          </a:bodyPr>
          <a:lstStyle/>
          <a:p>
            <a:r>
              <a:rPr lang="cy-GB" sz="2800" b="1" dirty="0"/>
              <a:t>Ffoadur</a:t>
            </a:r>
            <a:endParaRPr lang="en-GB" sz="2800" dirty="0"/>
          </a:p>
        </p:txBody>
      </p:sp>
      <p:sp>
        <p:nvSpPr>
          <p:cNvPr id="3" name="Content Placeholder 2"/>
          <p:cNvSpPr>
            <a:spLocks noGrp="1"/>
          </p:cNvSpPr>
          <p:nvPr>
            <p:ph idx="1"/>
          </p:nvPr>
        </p:nvSpPr>
        <p:spPr/>
        <p:txBody>
          <a:bodyPr>
            <a:normAutofit fontScale="62500" lnSpcReduction="20000"/>
          </a:bodyPr>
          <a:lstStyle/>
          <a:p>
            <a:pPr marL="0" indent="0" algn="just">
              <a:buNone/>
            </a:pPr>
            <a:r>
              <a:rPr lang="cy-GB" dirty="0" smtClean="0"/>
              <a:t>“</a:t>
            </a:r>
            <a:r>
              <a:rPr lang="cy-GB" dirty="0"/>
              <a:t>Unigolyn sydd, oherwydd ofn credadwy o gael ei erlid oherwydd ei hil, crefydd, cenedligrwydd, aelodaeth o grŵp cymdeithasol penodol neu farn wleidyddol, y tu allan i wlad ei genedligrwydd ac sy’n methu, neu, oherwydd yr ofn hwnnw, yn anfodlon manteisio ar amddiffyniad y wlad honno; neu sydd, ac yntau heb genedl, y tu allan i’r wlad yr arferai fyw ynddi ac yn methu â dychwelyd iddi oherwydd yr ofn hwnnw.” (Diffiniad o ffoadur yn ôl Confensiwn y Cenhedloedd Unedig 1951 yn ymwneud â Statws Ffoaduriaid</a:t>
            </a:r>
            <a:r>
              <a:rPr lang="cy-GB" dirty="0" smtClean="0"/>
              <a:t>)</a:t>
            </a:r>
          </a:p>
          <a:p>
            <a:pPr marL="0" indent="0" algn="just">
              <a:buNone/>
            </a:pPr>
            <a:endParaRPr lang="en-GB" dirty="0"/>
          </a:p>
          <a:p>
            <a:pPr marL="0" indent="0" algn="just">
              <a:buNone/>
            </a:pPr>
            <a:r>
              <a:rPr lang="cy-GB" dirty="0"/>
              <a:t>Mae tua 85% o ffoaduriaid y byd yn byw mewn gwledydd datblygol, yn aml mewn gwersylloedd. Twrci yw’r wlad sy’n cynnal y nifer mwyaf o ffoaduriaid yn y byd. Ar hyn o bryd, mae’n darparu diogelwch i 3.4 miliwn o ffoaduriaid o Syria. Yn 2017, roedd 1 o bob 6 o bobl yn Libanus yn ffoadur. Erbyn diwedd 2018 roedd y DU wedi ailgartrefu 13,961 o ffoaduriaid o Syria. Yn 2018 yn y DU, cafodd 30% o’r bobl a wnaeth cais am amddiffyniad lwyddiant. (Ffynhonnell: Cyngor y Ffoaduriaid)</a:t>
            </a:r>
            <a:endParaRPr lang="en-GB" dirty="0"/>
          </a:p>
          <a:p>
            <a:endParaRPr lang="en-US" dirty="0"/>
          </a:p>
        </p:txBody>
      </p:sp>
    </p:spTree>
    <p:extLst>
      <p:ext uri="{BB962C8B-B14F-4D97-AF65-F5344CB8AC3E}">
        <p14:creationId xmlns:p14="http://schemas.microsoft.com/office/powerpoint/2010/main" val="26365140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9140"/>
          </a:xfrm>
        </p:spPr>
        <p:txBody>
          <a:bodyPr>
            <a:normAutofit/>
          </a:bodyPr>
          <a:lstStyle/>
          <a:p>
            <a:r>
              <a:rPr lang="cy-GB" sz="3100" b="1" dirty="0" smtClean="0"/>
              <a:t>Mudwr</a:t>
            </a:r>
            <a:endParaRPr lang="en-US" dirty="0"/>
          </a:p>
        </p:txBody>
      </p:sp>
      <p:sp>
        <p:nvSpPr>
          <p:cNvPr id="3" name="Content Placeholder 2"/>
          <p:cNvSpPr>
            <a:spLocks noGrp="1"/>
          </p:cNvSpPr>
          <p:nvPr>
            <p:ph idx="1"/>
          </p:nvPr>
        </p:nvSpPr>
        <p:spPr/>
        <p:txBody>
          <a:bodyPr>
            <a:normAutofit/>
          </a:bodyPr>
          <a:lstStyle/>
          <a:p>
            <a:pPr marL="0" indent="0" algn="just">
              <a:buNone/>
            </a:pPr>
            <a:r>
              <a:rPr lang="cy-GB" sz="2000" dirty="0" smtClean="0"/>
              <a:t>Er </a:t>
            </a:r>
            <a:r>
              <a:rPr lang="cy-GB" sz="2000" dirty="0"/>
              <a:t>nad oes diffiniad ffurfiol ar gyfer mudwr rhyngwladol, cytunai’r rhan fwyaf o arbenigwyr mai mudwr rhyngwladol yw rhywun sy’n newid y wlad y mae’n arfer byw ynddi, waeth beth yw’r rheswm dros y mudo neu’r statws cyfreithlon. </a:t>
            </a:r>
            <a:endParaRPr lang="cy-GB" sz="2000" dirty="0" smtClean="0"/>
          </a:p>
          <a:p>
            <a:pPr marL="0" indent="0" algn="just">
              <a:buNone/>
            </a:pPr>
            <a:r>
              <a:rPr lang="cy-GB" sz="2000" dirty="0" smtClean="0"/>
              <a:t>(</a:t>
            </a:r>
            <a:r>
              <a:rPr lang="cy-GB" sz="2000" dirty="0"/>
              <a:t>Adran yr Economi a Materion Cymdeithasol y Cenhedloedd Unedig)</a:t>
            </a:r>
            <a:endParaRPr lang="en-GB" sz="2000" dirty="0"/>
          </a:p>
          <a:p>
            <a:endParaRPr lang="en-US" dirty="0"/>
          </a:p>
        </p:txBody>
      </p:sp>
    </p:spTree>
    <p:extLst>
      <p:ext uri="{BB962C8B-B14F-4D97-AF65-F5344CB8AC3E}">
        <p14:creationId xmlns:p14="http://schemas.microsoft.com/office/powerpoint/2010/main" val="5988575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7168"/>
            <a:ext cx="8229600" cy="788572"/>
          </a:xfrm>
        </p:spPr>
        <p:txBody>
          <a:bodyPr>
            <a:normAutofit/>
          </a:bodyPr>
          <a:lstStyle/>
          <a:p>
            <a:r>
              <a:rPr lang="cy-GB" sz="2800" b="1" dirty="0"/>
              <a:t>Ceisiwr Lloches</a:t>
            </a:r>
            <a:endParaRPr lang="en-GB" sz="2800" dirty="0"/>
          </a:p>
        </p:txBody>
      </p:sp>
      <p:sp>
        <p:nvSpPr>
          <p:cNvPr id="3" name="Content Placeholder 2"/>
          <p:cNvSpPr>
            <a:spLocks noGrp="1"/>
          </p:cNvSpPr>
          <p:nvPr>
            <p:ph idx="1"/>
          </p:nvPr>
        </p:nvSpPr>
        <p:spPr>
          <a:xfrm>
            <a:off x="280402" y="1045740"/>
            <a:ext cx="8527528" cy="5080423"/>
          </a:xfrm>
        </p:spPr>
        <p:txBody>
          <a:bodyPr>
            <a:noAutofit/>
          </a:bodyPr>
          <a:lstStyle/>
          <a:p>
            <a:pPr marL="0" indent="0" algn="just">
              <a:buNone/>
            </a:pPr>
            <a:r>
              <a:rPr lang="cy-GB" sz="1900" dirty="0" smtClean="0"/>
              <a:t>Ceisiwr </a:t>
            </a:r>
            <a:r>
              <a:rPr lang="cy-GB" sz="1900" dirty="0"/>
              <a:t>lloches yw rhywun sydd wedi gadael ei wlad ei hun, ac sy’n ceisio diogelwch rhag erledigaeth a cham difrifol yn erbyn ei hawliau dynol mewn gwlad arall, ond nad yw eto wedi’i adnabod yn ffoadur yn gyfreithiol, ac sy’n aros penderfyniad ar ei gais am loches. Mae ceisio lloches yn hawl dynol. Mae hyn yn golygu y dylai fod yn bosibl i bawb fynd i wlad arall i geisio lloches. (Amnest Rhyngwladol</a:t>
            </a:r>
            <a:r>
              <a:rPr lang="cy-GB" sz="1900" dirty="0" smtClean="0"/>
              <a:t>)</a:t>
            </a:r>
          </a:p>
          <a:p>
            <a:pPr marL="0" indent="0" algn="just">
              <a:buNone/>
            </a:pPr>
            <a:endParaRPr lang="en-GB" sz="1900" dirty="0"/>
          </a:p>
          <a:p>
            <a:pPr marL="0" indent="0" algn="just">
              <a:buNone/>
            </a:pPr>
            <a:r>
              <a:rPr lang="cy-GB" sz="1900" dirty="0" smtClean="0"/>
              <a:t>Mae </a:t>
            </a:r>
            <a:r>
              <a:rPr lang="cy-GB" sz="1900" dirty="0"/>
              <a:t>system ceisio lloches y DU yn gymhleth ac wedi’i rheoli’n llym. Mae’r broses o benderfynu yn hynod galed ac mae ceisiadau llawer o bobl yn cael eu gwrthod. Mae’r rhan fwyaf o geiswyr lloches yn dlawd ac yn dioddef iechyd gwael a newyn. Ni chaniateir i bron i unrhyw un sy’n ceisio lloches weithio a chânt eu gorfodi i ddibynnu ar gymorth y wladwriaeth – gall hyn fod cyn lleied â £5 y diwrnod i fyw. Nid oes y fath beth â cheisiwr lloches ‘anghyfreithlon’ neu ‘ffug’. Yn ôl cyfraith ryngwladol, mae gan unrhyw un yr hawl i geisio lloches mewn unrhyw wlad sydd wedi llofnodi Confensiwn 1951 ac i aros yna nes bod yr awdurdodau wedi asesu ei gais. Yng Nghonfensiwn 1951 ceir cydnabyddiaeth y gall pobl sy’n ffoi rhag erledigaeth ddefnyddio ffyrdd afreolaidd o ddianc a cheisio lloches mewn gwlad arall  – nid oes ffordd gyfreithlon o deithio i’r DU at ddiben penodol ceisio lloches. (Ffynhonnell: Cyngor y Ffoaduriaid)</a:t>
            </a:r>
            <a:endParaRPr lang="en-GB" sz="1900" dirty="0"/>
          </a:p>
        </p:txBody>
      </p:sp>
    </p:spTree>
    <p:extLst>
      <p:ext uri="{BB962C8B-B14F-4D97-AF65-F5344CB8AC3E}">
        <p14:creationId xmlns:p14="http://schemas.microsoft.com/office/powerpoint/2010/main" val="338595733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cy-GB" sz="2800" b="1" dirty="0"/>
              <a:t>Mewnfudwr Anghyfreithlon</a:t>
            </a:r>
            <a:endParaRPr lang="en-GB" sz="2800" dirty="0"/>
          </a:p>
        </p:txBody>
      </p:sp>
      <p:sp>
        <p:nvSpPr>
          <p:cNvPr id="3" name="Content Placeholder 2"/>
          <p:cNvSpPr>
            <a:spLocks noGrp="1"/>
          </p:cNvSpPr>
          <p:nvPr>
            <p:ph idx="1"/>
          </p:nvPr>
        </p:nvSpPr>
        <p:spPr>
          <a:xfrm>
            <a:off x="457200" y="1417638"/>
            <a:ext cx="8229600" cy="4708525"/>
          </a:xfrm>
        </p:spPr>
        <p:txBody>
          <a:bodyPr>
            <a:normAutofit fontScale="62500" lnSpcReduction="20000"/>
          </a:bodyPr>
          <a:lstStyle/>
          <a:p>
            <a:pPr marL="0" indent="0" algn="just">
              <a:buNone/>
            </a:pPr>
            <a:r>
              <a:rPr lang="cy-GB" b="1" dirty="0"/>
              <a:t> </a:t>
            </a:r>
            <a:r>
              <a:rPr lang="cy-GB" dirty="0" smtClean="0"/>
              <a:t>Mae </a:t>
            </a:r>
            <a:r>
              <a:rPr lang="cy-GB" dirty="0"/>
              <a:t>nifer o resymau, sy’n cael eu camddeall yn rheolaidd pam mae pobl yn cael eu hadnabod fel “mewnfudwyr anghyfreithlon”. Mae’n bosibl bod rhywun yn croesi ffin yn erbyn rheolau’r wlad y mae’n mynd i mewn iddi. Efallai fod rhywun yn byw mewn gwlad yn ôl ei rheolau, tan i’w fisa ddod i ben, neu gael ei ddiddymu neu nad oeddent yn gallu cyflawni ei amodau mwyach. Gall statws unigolyn newid heb yn wybod iddynt – mae rhai pobl yn cael eu hadnabod fel “mewnfudwyr anghyfreithlon” yn eu mamwlad hyd yn oed.” Tendayi Bloom, The Conversation</a:t>
            </a:r>
            <a:endParaRPr lang="en-GB" dirty="0"/>
          </a:p>
          <a:p>
            <a:pPr marL="0" indent="0" algn="just">
              <a:buNone/>
            </a:pPr>
            <a:r>
              <a:rPr lang="cy-GB" dirty="0"/>
              <a:t> </a:t>
            </a:r>
            <a:endParaRPr lang="en-GB" dirty="0"/>
          </a:p>
          <a:p>
            <a:pPr marL="0" indent="0" algn="just">
              <a:buNone/>
            </a:pPr>
            <a:r>
              <a:rPr lang="cy-GB" dirty="0"/>
              <a:t>Nid yw pawb yn cytuno â’r term ‘mewnfudwr anghyfreithlon’: “Mae llawer iawn o bobl yn y DU, gan gynnwys plant sydd wedi eu geni neu eu magu yma, sy’n aros yn hirach na chyfnod eu fisa neu’n mynd yn bobl nad oes dogfennau ar eu cyfer oherwydd bod y system fewnfudo yn amhosibl ei defnyddio a’r ffioedd yn ormod. Rhywbeth i gnoi cil arni y tro nesaf y byddwch yn defnyddio’r term ‘anghyfreithlon’.” </a:t>
            </a:r>
            <a:endParaRPr lang="cy-GB" dirty="0" smtClean="0"/>
          </a:p>
          <a:p>
            <a:pPr marL="0" indent="0" algn="just">
              <a:buNone/>
            </a:pPr>
            <a:r>
              <a:rPr lang="cy-GB" dirty="0" smtClean="0"/>
              <a:t>(</a:t>
            </a:r>
            <a:r>
              <a:rPr lang="cy-GB" dirty="0"/>
              <a:t>Satbir Singh, Prif Weithredwr, Cyd-gyngor Lles Mewnfudwyr)</a:t>
            </a:r>
            <a:endParaRPr lang="en-GB" dirty="0"/>
          </a:p>
          <a:p>
            <a:endParaRPr lang="en-US" dirty="0"/>
          </a:p>
        </p:txBody>
      </p:sp>
    </p:spTree>
    <p:extLst>
      <p:ext uri="{BB962C8B-B14F-4D97-AF65-F5344CB8AC3E}">
        <p14:creationId xmlns:p14="http://schemas.microsoft.com/office/powerpoint/2010/main" val="11355439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cy-GB" sz="2800" b="1" dirty="0"/>
              <a:t>Ex-Pat (Pobl sy’n dewis byw dramor)</a:t>
            </a:r>
            <a:endParaRPr lang="en-GB" sz="2800" dirty="0"/>
          </a:p>
        </p:txBody>
      </p:sp>
      <p:sp>
        <p:nvSpPr>
          <p:cNvPr id="3" name="Content Placeholder 2"/>
          <p:cNvSpPr>
            <a:spLocks noGrp="1"/>
          </p:cNvSpPr>
          <p:nvPr>
            <p:ph idx="1"/>
          </p:nvPr>
        </p:nvSpPr>
        <p:spPr/>
        <p:txBody>
          <a:bodyPr/>
          <a:lstStyle/>
          <a:p>
            <a:pPr marL="0" indent="0" algn="just">
              <a:buNone/>
            </a:pPr>
            <a:r>
              <a:rPr lang="cy-GB" sz="2000" dirty="0" smtClean="0"/>
              <a:t>Mae </a:t>
            </a:r>
            <a:r>
              <a:rPr lang="cy-GB" sz="2000" dirty="0"/>
              <a:t>Wikipedia yn diffinio ‘Ex-Pat’ fel person sy’n byw mewn gwlad arall nad yw’n wlad enedigol iddynt. Mae’r term hefyd yn cael ei ddefnyddio ar gyfer pobl sydd wedi ymddeol ac sydd wedi dewis byw y tu hwnt i’w gwlad enedigol.</a:t>
            </a:r>
            <a:endParaRPr lang="en-GB" sz="2000" dirty="0"/>
          </a:p>
          <a:p>
            <a:endParaRPr lang="en-US" dirty="0"/>
          </a:p>
        </p:txBody>
      </p:sp>
    </p:spTree>
    <p:extLst>
      <p:ext uri="{BB962C8B-B14F-4D97-AF65-F5344CB8AC3E}">
        <p14:creationId xmlns:p14="http://schemas.microsoft.com/office/powerpoint/2010/main" val="234931935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 name="Picture 4" descr="Macintosh HD:Users:nicoladearling:Desktop:The_Horse_in_Motion.jpg"/>
          <p:cNvPicPr/>
          <p:nvPr/>
        </p:nvPicPr>
        <p:blipFill>
          <a:blip r:embed="rId3">
            <a:extLst>
              <a:ext uri="{28A0092B-C50C-407E-A947-70E740481C1C}">
                <a14:useLocalDpi xmlns:a14="http://schemas.microsoft.com/office/drawing/2010/main"/>
              </a:ext>
            </a:extLst>
          </a:blip>
          <a:srcRect/>
          <a:stretch>
            <a:fillRect/>
          </a:stretch>
        </p:blipFill>
        <p:spPr bwMode="auto">
          <a:xfrm>
            <a:off x="0" y="274638"/>
            <a:ext cx="9144000" cy="6126163"/>
          </a:xfrm>
          <a:prstGeom prst="rect">
            <a:avLst/>
          </a:prstGeom>
          <a:noFill/>
          <a:ln>
            <a:noFill/>
          </a:ln>
        </p:spPr>
      </p:pic>
    </p:spTree>
    <p:extLst>
      <p:ext uri="{BB962C8B-B14F-4D97-AF65-F5344CB8AC3E}">
        <p14:creationId xmlns:p14="http://schemas.microsoft.com/office/powerpoint/2010/main" val="25082050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199" y="1600200"/>
            <a:ext cx="8686801" cy="4525963"/>
          </a:xfrm>
        </p:spPr>
        <p:txBody>
          <a:bodyPr/>
          <a:lstStyle/>
          <a:p>
            <a:pPr marL="0" indent="0">
              <a:buNone/>
            </a:pPr>
            <a:r>
              <a:rPr lang="cy-GB" sz="2400" u="sng" dirty="0"/>
              <a:t>Enghraifft</a:t>
            </a:r>
            <a:r>
              <a:rPr lang="en-GB" sz="2400" dirty="0"/>
              <a:t>		</a:t>
            </a:r>
            <a:r>
              <a:rPr lang="cy-GB" sz="2400" u="sng" dirty="0"/>
              <a:t>Dyfais Weledol/ Lenyddol</a:t>
            </a:r>
            <a:r>
              <a:rPr lang="en-GB" sz="2400" dirty="0"/>
              <a:t>	</a:t>
            </a:r>
            <a:r>
              <a:rPr lang="cy-GB" sz="2400" u="sng" dirty="0" smtClean="0"/>
              <a:t>Effaith</a:t>
            </a:r>
            <a:endParaRPr lang="en-GB" sz="2400" dirty="0"/>
          </a:p>
          <a:p>
            <a:pPr marL="0" indent="0">
              <a:buNone/>
            </a:pPr>
            <a:r>
              <a:rPr lang="en-GB" sz="2400" dirty="0"/>
              <a:t> </a:t>
            </a:r>
          </a:p>
          <a:p>
            <a:pPr marL="0" indent="0">
              <a:buNone/>
            </a:pPr>
            <a:r>
              <a:rPr lang="cy-GB" sz="2400" dirty="0"/>
              <a:t>“Mae’r eliffantod</a:t>
            </a:r>
            <a:r>
              <a:rPr lang="en-GB" sz="2400" dirty="0"/>
              <a:t>	</a:t>
            </a:r>
            <a:r>
              <a:rPr lang="cy-GB" sz="2400" dirty="0" smtClean="0"/>
              <a:t>Trosiad </a:t>
            </a:r>
            <a:r>
              <a:rPr lang="cy-GB" sz="2400" dirty="0"/>
              <a:t>ar gyfer</a:t>
            </a:r>
            <a:r>
              <a:rPr lang="en-GB" sz="2400" dirty="0"/>
              <a:t>  	</a:t>
            </a:r>
            <a:r>
              <a:rPr lang="en-GB" sz="2400" dirty="0" smtClean="0"/>
              <a:t>	</a:t>
            </a:r>
            <a:r>
              <a:rPr lang="cy-GB" sz="2400" dirty="0" smtClean="0"/>
              <a:t>Yn </a:t>
            </a:r>
            <a:r>
              <a:rPr lang="cy-GB" sz="2400" dirty="0"/>
              <a:t>dangos </a:t>
            </a:r>
            <a:endParaRPr lang="en-GB" sz="2400" dirty="0"/>
          </a:p>
          <a:p>
            <a:pPr marL="0" indent="0">
              <a:buNone/>
            </a:pPr>
            <a:r>
              <a:rPr lang="cy-GB" sz="2400" dirty="0"/>
              <a:t>yn brwydro”</a:t>
            </a:r>
            <a:r>
              <a:rPr lang="en-GB" sz="2400" dirty="0"/>
              <a:t>		</a:t>
            </a:r>
            <a:r>
              <a:rPr lang="cy-GB" sz="2400" dirty="0" smtClean="0"/>
              <a:t>rhyfel</a:t>
            </a:r>
            <a:r>
              <a:rPr lang="cy-GB" sz="2400" dirty="0"/>
              <a:t>/grym</a:t>
            </a:r>
            <a:r>
              <a:rPr lang="en-GB" sz="2400" dirty="0"/>
              <a:t>		</a:t>
            </a:r>
            <a:r>
              <a:rPr lang="en-GB" sz="2400" dirty="0" smtClean="0"/>
              <a:t>	</a:t>
            </a:r>
            <a:r>
              <a:rPr lang="cy-GB" sz="2400" dirty="0" smtClean="0"/>
              <a:t>diymadferthedd     </a:t>
            </a:r>
            <a:r>
              <a:rPr lang="cy-GB" sz="2400" dirty="0"/>
              <a:t>							</a:t>
            </a:r>
            <a:r>
              <a:rPr lang="cy-GB" sz="2400" dirty="0" smtClean="0"/>
              <a:t>unigolion </a:t>
            </a:r>
            <a:r>
              <a:rPr lang="cy-GB" sz="2400" dirty="0"/>
              <a:t>yn 							</a:t>
            </a:r>
            <a:r>
              <a:rPr lang="cy-GB" sz="2400" dirty="0" smtClean="0"/>
              <a:t>wyneb </a:t>
            </a:r>
            <a:r>
              <a:rPr lang="cy-GB" sz="2400" dirty="0"/>
              <a:t>rhyfel/ 							</a:t>
            </a:r>
            <a:r>
              <a:rPr lang="cy-GB" sz="2400" dirty="0" smtClean="0"/>
              <a:t>amgylchiadau</a:t>
            </a:r>
            <a:endParaRPr lang="en-GB" sz="2400" dirty="0"/>
          </a:p>
          <a:p>
            <a:endParaRPr lang="en-US" dirty="0"/>
          </a:p>
        </p:txBody>
      </p:sp>
    </p:spTree>
    <p:extLst>
      <p:ext uri="{BB962C8B-B14F-4D97-AF65-F5344CB8AC3E}">
        <p14:creationId xmlns:p14="http://schemas.microsoft.com/office/powerpoint/2010/main" val="158947326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Content Placeholder 3"/>
          <p:cNvSpPr>
            <a:spLocks noGrp="1"/>
          </p:cNvSpPr>
          <p:nvPr>
            <p:ph idx="1"/>
          </p:nvPr>
        </p:nvSpPr>
        <p:spPr/>
        <p:txBody>
          <a:bodyPr/>
          <a:lstStyle/>
          <a:p>
            <a:endParaRPr lang="en-US"/>
          </a:p>
        </p:txBody>
      </p:sp>
      <p:pic>
        <p:nvPicPr>
          <p:cNvPr id="7" name="Picture 6" descr="levelscym.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1417637"/>
            <a:ext cx="9176444" cy="2933387"/>
          </a:xfrm>
          <a:prstGeom prst="rect">
            <a:avLst/>
          </a:prstGeom>
        </p:spPr>
      </p:pic>
    </p:spTree>
    <p:extLst>
      <p:ext uri="{BB962C8B-B14F-4D97-AF65-F5344CB8AC3E}">
        <p14:creationId xmlns:p14="http://schemas.microsoft.com/office/powerpoint/2010/main" val="114159602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cy-GB" b="1" dirty="0" smtClean="0"/>
              <a:t>GEIRFA</a:t>
            </a:r>
            <a:r>
              <a:rPr lang="en-GB" dirty="0"/>
              <a:t/>
            </a:r>
            <a:br>
              <a:rPr lang="en-GB" dirty="0"/>
            </a:br>
            <a:endParaRPr lang="en-US" dirty="0"/>
          </a:p>
        </p:txBody>
      </p:sp>
      <p:sp>
        <p:nvSpPr>
          <p:cNvPr id="3" name="Content Placeholder 2"/>
          <p:cNvSpPr>
            <a:spLocks noGrp="1"/>
          </p:cNvSpPr>
          <p:nvPr>
            <p:ph idx="1"/>
          </p:nvPr>
        </p:nvSpPr>
        <p:spPr>
          <a:xfrm>
            <a:off x="317485" y="1008393"/>
            <a:ext cx="8553386" cy="5570208"/>
          </a:xfrm>
        </p:spPr>
        <p:txBody>
          <a:bodyPr>
            <a:normAutofit lnSpcReduction="10000"/>
          </a:bodyPr>
          <a:lstStyle/>
          <a:p>
            <a:pPr marL="0" indent="0">
              <a:buNone/>
            </a:pPr>
            <a:r>
              <a:rPr lang="cy-GB" sz="1600" b="1" dirty="0" smtClean="0"/>
              <a:t>celf </a:t>
            </a:r>
            <a:r>
              <a:rPr lang="cy-GB" sz="1600" b="1" dirty="0"/>
              <a:t>haniaethol </a:t>
            </a:r>
            <a:r>
              <a:rPr lang="cy-GB" sz="1600" dirty="0"/>
              <a:t>– yn llai llythrennol wrth geisio cyfleu realiti; nid yw’n realistig</a:t>
            </a:r>
            <a:endParaRPr lang="en-GB" sz="1600" dirty="0"/>
          </a:p>
          <a:p>
            <a:pPr marL="0" indent="0">
              <a:buNone/>
            </a:pPr>
            <a:r>
              <a:rPr lang="cy-GB" sz="1600" b="1" dirty="0"/>
              <a:t>Bakweri </a:t>
            </a:r>
            <a:r>
              <a:rPr lang="cy-GB" sz="1600" dirty="0"/>
              <a:t>– iaith a siaredir gan bobl wrth droed mynydd Camerŵn, yn perthyn yn agos i iaith Bantu</a:t>
            </a:r>
            <a:endParaRPr lang="en-GB" sz="1600" dirty="0"/>
          </a:p>
          <a:p>
            <a:pPr marL="0" indent="0">
              <a:buNone/>
            </a:pPr>
            <a:r>
              <a:rPr lang="cy-GB" sz="1600" b="1" dirty="0"/>
              <a:t>djembe</a:t>
            </a:r>
            <a:r>
              <a:rPr lang="cy-GB" sz="1600" dirty="0"/>
              <a:t> –</a:t>
            </a:r>
            <a:r>
              <a:rPr lang="cy-GB" sz="1600" b="1" dirty="0"/>
              <a:t> </a:t>
            </a:r>
            <a:r>
              <a:rPr lang="cy-GB" sz="1600" dirty="0"/>
              <a:t>drwm, yn wreiddiol o Orllewin Affrica. Dywed pobl Malinké fod drymiwr medrus yn “gallu gwneud i’r djembe siarad”</a:t>
            </a:r>
            <a:endParaRPr lang="en-GB" sz="1600" dirty="0"/>
          </a:p>
          <a:p>
            <a:pPr marL="0" indent="0">
              <a:buNone/>
            </a:pPr>
            <a:r>
              <a:rPr lang="cy-GB" sz="1600" b="1" dirty="0"/>
              <a:t>delwedd</a:t>
            </a:r>
            <a:r>
              <a:rPr lang="cy-GB" sz="1600" dirty="0"/>
              <a:t> – cynrychioli rhywbeth: llun</a:t>
            </a:r>
            <a:endParaRPr lang="en-GB" sz="1600" dirty="0"/>
          </a:p>
          <a:p>
            <a:pPr marL="0" indent="0">
              <a:buNone/>
            </a:pPr>
            <a:r>
              <a:rPr lang="cy-GB" sz="1600" b="1" dirty="0"/>
              <a:t>Jukuke</a:t>
            </a:r>
            <a:r>
              <a:rPr lang="cy-GB" sz="1600" dirty="0"/>
              <a:t> – diafol arswydus, drwgargoel</a:t>
            </a:r>
            <a:endParaRPr lang="en-GB" sz="1600" dirty="0"/>
          </a:p>
          <a:p>
            <a:pPr marL="0" indent="0">
              <a:buNone/>
            </a:pPr>
            <a:r>
              <a:rPr lang="cy-GB" sz="1600" b="1" dirty="0"/>
              <a:t>llythrennol </a:t>
            </a:r>
            <a:r>
              <a:rPr lang="cy-GB" sz="1600" dirty="0"/>
              <a:t>– cymryd ystyr mwyaf sylfaenol geiriau heb drosiad neu or-ddweud</a:t>
            </a:r>
            <a:endParaRPr lang="en-GB" sz="1600" dirty="0"/>
          </a:p>
          <a:p>
            <a:pPr marL="0" indent="0">
              <a:buNone/>
            </a:pPr>
            <a:r>
              <a:rPr lang="cy-GB" sz="1600" b="1" dirty="0"/>
              <a:t>cyfryngau </a:t>
            </a:r>
            <a:r>
              <a:rPr lang="cy-GB" sz="1600" dirty="0"/>
              <a:t>– pwyntiau</a:t>
            </a:r>
            <a:r>
              <a:rPr lang="cy-GB" sz="1600" b="1" dirty="0"/>
              <a:t> </a:t>
            </a:r>
            <a:r>
              <a:rPr lang="cy-GB" sz="1600" dirty="0"/>
              <a:t>cyfathrebu torfol e.e. cyhoeddi, y we, darlledu</a:t>
            </a:r>
            <a:endParaRPr lang="en-GB" sz="1600" dirty="0"/>
          </a:p>
          <a:p>
            <a:pPr marL="0" indent="0">
              <a:buNone/>
            </a:pPr>
            <a:r>
              <a:rPr lang="cy-GB" sz="1600" b="1" dirty="0"/>
              <a:t>trosiad </a:t>
            </a:r>
            <a:r>
              <a:rPr lang="cy-GB" sz="1600" dirty="0"/>
              <a:t>- dull ymadrodd lle mae gair neu ymadrodd yn cynrychioli rhywbeth arall (nad yw’n gweddu iddo’n llythrennol)</a:t>
            </a:r>
            <a:endParaRPr lang="en-GB" sz="1600" dirty="0"/>
          </a:p>
          <a:p>
            <a:pPr marL="0" indent="0">
              <a:buNone/>
            </a:pPr>
            <a:r>
              <a:rPr lang="cy-GB" sz="1600" b="1" dirty="0"/>
              <a:t>Mevomba </a:t>
            </a:r>
            <a:r>
              <a:rPr lang="cy-GB" sz="1600" dirty="0"/>
              <a:t>– partner i Jukuke: gyda’i gilydd mae’r ddau yn hynod beryglus</a:t>
            </a:r>
            <a:endParaRPr lang="en-GB" sz="1600" dirty="0"/>
          </a:p>
          <a:p>
            <a:pPr marL="0" indent="0">
              <a:buNone/>
            </a:pPr>
            <a:r>
              <a:rPr lang="cy-GB" sz="1600" b="1" dirty="0"/>
              <a:t>chwedl </a:t>
            </a:r>
            <a:r>
              <a:rPr lang="cy-GB" sz="1600" dirty="0"/>
              <a:t>– stori draddodiadol, weithiau yn ceisio esbonio rhywbeth yn y gymdeithas neu’r amgylchedd, ac yn aml yn cynnwys duwiau neu fodau goruwchnaturiol</a:t>
            </a:r>
            <a:endParaRPr lang="en-GB" sz="1600" dirty="0"/>
          </a:p>
          <a:p>
            <a:pPr marL="0" indent="0">
              <a:buNone/>
            </a:pPr>
            <a:r>
              <a:rPr lang="cy-GB" sz="1600" b="1" dirty="0"/>
              <a:t>naratif </a:t>
            </a:r>
            <a:r>
              <a:rPr lang="cy-GB" sz="1600" dirty="0"/>
              <a:t>–cyflwyno cyfres o ddigwyddiadau, geiriau neu ddelweddau yn adrodd stori</a:t>
            </a:r>
            <a:endParaRPr lang="en-GB" sz="1600" dirty="0"/>
          </a:p>
          <a:p>
            <a:pPr marL="0" indent="0">
              <a:buNone/>
            </a:pPr>
            <a:r>
              <a:rPr lang="cy-GB" sz="1600" b="1" dirty="0"/>
              <a:t>personoli </a:t>
            </a:r>
            <a:r>
              <a:rPr lang="cy-GB" sz="1600" dirty="0"/>
              <a:t>–priodoli nodweddion dynol i rywbeth nad yw’n ddynol</a:t>
            </a:r>
            <a:endParaRPr lang="en-GB" sz="1600" dirty="0"/>
          </a:p>
          <a:p>
            <a:pPr marL="0" indent="0">
              <a:buNone/>
            </a:pPr>
            <a:r>
              <a:rPr lang="cy-GB" sz="1600" b="1" dirty="0"/>
              <a:t>dihareb </a:t>
            </a:r>
            <a:r>
              <a:rPr lang="cy-GB" sz="1600" dirty="0"/>
              <a:t>– dywediad: ‘gwirionedd’</a:t>
            </a:r>
            <a:endParaRPr lang="en-GB" sz="1600" dirty="0"/>
          </a:p>
          <a:p>
            <a:pPr marL="0" indent="0">
              <a:buNone/>
            </a:pPr>
            <a:r>
              <a:rPr lang="cy-GB" sz="1600" b="1" dirty="0"/>
              <a:t>dilyniant </a:t>
            </a:r>
            <a:r>
              <a:rPr lang="cy-GB" sz="1600" dirty="0"/>
              <a:t>– cyfres o ddelweddau, digwyddiadau neu eiriau sy’n dilyn ei gilydd mewn trefn benodol</a:t>
            </a:r>
            <a:endParaRPr lang="en-GB" sz="1600" dirty="0"/>
          </a:p>
          <a:p>
            <a:pPr marL="0" indent="0">
              <a:buNone/>
            </a:pPr>
            <a:r>
              <a:rPr lang="cy-GB" sz="1600" b="1" dirty="0"/>
              <a:t>symbol </a:t>
            </a:r>
            <a:r>
              <a:rPr lang="cy-GB" sz="1600" dirty="0"/>
              <a:t>– rhywbeth sy’n cynrychioli rhywbeth arall, weithiau’n wrthrych materol</a:t>
            </a:r>
            <a:endParaRPr lang="en-GB" sz="1600" dirty="0"/>
          </a:p>
          <a:p>
            <a:pPr marL="0" indent="0">
              <a:buNone/>
            </a:pPr>
            <a:r>
              <a:rPr lang="cy-GB" sz="1600" b="1" dirty="0"/>
              <a:t>trosiad gweledol </a:t>
            </a:r>
            <a:r>
              <a:rPr lang="cy-GB" sz="1600" dirty="0"/>
              <a:t>– cynrychioli rhywbeth gan ddefnyddio delwedd weledol, delwedd sydd i fod i gael ei deall fel symbol ar gyfer rhywbeth arall</a:t>
            </a:r>
            <a:endParaRPr lang="en-GB" sz="1600" dirty="0"/>
          </a:p>
          <a:p>
            <a:pPr marL="0" indent="0">
              <a:buNone/>
            </a:pPr>
            <a:endParaRPr lang="en-GB" dirty="0"/>
          </a:p>
          <a:p>
            <a:endParaRPr lang="en-US" dirty="0"/>
          </a:p>
        </p:txBody>
      </p:sp>
    </p:spTree>
    <p:extLst>
      <p:ext uri="{BB962C8B-B14F-4D97-AF65-F5344CB8AC3E}">
        <p14:creationId xmlns:p14="http://schemas.microsoft.com/office/powerpoint/2010/main" val="17318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270233" y="274639"/>
            <a:ext cx="8633935" cy="6291208"/>
          </a:xfrm>
        </p:spPr>
        <p:txBody>
          <a:bodyPr>
            <a:normAutofit fontScale="70000" lnSpcReduction="20000"/>
          </a:bodyPr>
          <a:lstStyle/>
          <a:p>
            <a:pPr marL="0" indent="0">
              <a:buNone/>
            </a:pPr>
            <a:r>
              <a:rPr lang="cy-GB" sz="1800" b="1" dirty="0"/>
              <a:t>DOLENNI DEFNYDDIOL</a:t>
            </a:r>
            <a:endParaRPr lang="en-GB" sz="1800" dirty="0"/>
          </a:p>
          <a:p>
            <a:pPr marL="0" indent="0">
              <a:buNone/>
            </a:pPr>
            <a:r>
              <a:rPr lang="cy-GB" sz="1800" dirty="0"/>
              <a:t> </a:t>
            </a:r>
            <a:endParaRPr lang="en-GB" sz="1800" dirty="0"/>
          </a:p>
          <a:p>
            <a:pPr marL="0" indent="0">
              <a:buNone/>
            </a:pPr>
            <a:r>
              <a:rPr lang="cy-GB" sz="1800" dirty="0"/>
              <a:t>Adnodd dysgu </a:t>
            </a:r>
            <a:r>
              <a:rPr lang="cy-GB" sz="1800" b="1" dirty="0"/>
              <a:t>Creating Safe Spaces</a:t>
            </a:r>
            <a:r>
              <a:rPr lang="cy-GB" sz="1800" dirty="0"/>
              <a:t> gan PositiveNegatives:</a:t>
            </a:r>
            <a:endParaRPr lang="en-GB" sz="1800" dirty="0"/>
          </a:p>
          <a:p>
            <a:pPr marL="0" indent="0">
              <a:buNone/>
            </a:pPr>
            <a:r>
              <a:rPr lang="cy-GB" sz="1800" dirty="0"/>
              <a:t>https://www.tes.com/teaching-resource/creating-safe-spaces-12081148</a:t>
            </a:r>
            <a:endParaRPr lang="en-GB" sz="1800" dirty="0"/>
          </a:p>
          <a:p>
            <a:pPr marL="0" indent="0">
              <a:buNone/>
            </a:pPr>
            <a:r>
              <a:rPr lang="cy-GB" sz="1800" dirty="0"/>
              <a:t> </a:t>
            </a:r>
            <a:endParaRPr lang="en-GB" sz="1800" dirty="0"/>
          </a:p>
          <a:p>
            <a:pPr marL="0" indent="0">
              <a:buNone/>
            </a:pPr>
            <a:r>
              <a:rPr lang="cy-GB" sz="1800" b="1" dirty="0"/>
              <a:t>Mynd i’r Afael â Hiliaeth</a:t>
            </a:r>
            <a:endParaRPr lang="en-GB" sz="1800" dirty="0"/>
          </a:p>
          <a:p>
            <a:pPr marL="0" indent="0">
              <a:buNone/>
            </a:pPr>
            <a:r>
              <a:rPr lang="cy-GB" sz="1800" dirty="0"/>
              <a:t>https://hwb.gov.wales/repository/resource/68555df8-a891-42ff-8b37-8cacef08ac7d/cy</a:t>
            </a:r>
            <a:endParaRPr lang="en-GB" sz="1800" dirty="0"/>
          </a:p>
          <a:p>
            <a:pPr marL="0" indent="0">
              <a:buNone/>
            </a:pPr>
            <a:r>
              <a:rPr lang="cy-GB" sz="1800" dirty="0"/>
              <a:t> </a:t>
            </a:r>
            <a:endParaRPr lang="en-GB" sz="1800" dirty="0"/>
          </a:p>
          <a:p>
            <a:pPr marL="0" indent="0">
              <a:buNone/>
            </a:pPr>
            <a:r>
              <a:rPr lang="cy-GB" sz="1800" b="1" dirty="0"/>
              <a:t>Adnoddau Dysgu Ysgol Noddfa</a:t>
            </a:r>
            <a:endParaRPr lang="en-GB" sz="1800" dirty="0"/>
          </a:p>
          <a:p>
            <a:pPr marL="0" indent="0">
              <a:buNone/>
            </a:pPr>
            <a:r>
              <a:rPr lang="cy-GB" sz="1800" dirty="0"/>
              <a:t>https://www.tes.com/teaching-resource/school-of-sanctuary-resources-asylum-seekers-and-refugees-11715917</a:t>
            </a:r>
            <a:endParaRPr lang="en-GB" sz="1800" dirty="0"/>
          </a:p>
          <a:p>
            <a:pPr marL="0" indent="0">
              <a:buNone/>
            </a:pPr>
            <a:r>
              <a:rPr lang="cy-GB" sz="1800" dirty="0"/>
              <a:t> </a:t>
            </a:r>
            <a:endParaRPr lang="en-GB" sz="1800" dirty="0"/>
          </a:p>
          <a:p>
            <a:pPr marL="0" indent="0">
              <a:buNone/>
            </a:pPr>
            <a:r>
              <a:rPr lang="cy-GB" sz="1800" b="1" dirty="0"/>
              <a:t>Defnyddio naratifau gweledol i gefnogi plant i ddeall barddoniaeth:</a:t>
            </a:r>
            <a:endParaRPr lang="en-GB" sz="1800" dirty="0"/>
          </a:p>
          <a:p>
            <a:pPr marL="0" indent="0">
              <a:buNone/>
            </a:pPr>
            <a:r>
              <a:rPr lang="cy-GB" sz="1800" dirty="0"/>
              <a:t>https://www.researchgate.net/publication/332396481_How_can_creating_visual_narratives_support_understanding_of_poetry_in_children_aged_12-14_years</a:t>
            </a:r>
            <a:endParaRPr lang="en-GB" sz="1800" dirty="0"/>
          </a:p>
          <a:p>
            <a:pPr marL="0" indent="0">
              <a:buNone/>
            </a:pPr>
            <a:r>
              <a:rPr lang="cy-GB" sz="1800" b="1" dirty="0"/>
              <a:t> </a:t>
            </a:r>
            <a:endParaRPr lang="en-GB" sz="1800" dirty="0"/>
          </a:p>
          <a:p>
            <a:pPr marL="0" indent="0">
              <a:buNone/>
            </a:pPr>
            <a:r>
              <a:rPr lang="cy-GB" sz="1800" b="1" dirty="0"/>
              <a:t>Adnoddau Dysgu UNHCR</a:t>
            </a:r>
            <a:endParaRPr lang="en-GB" sz="1800" dirty="0"/>
          </a:p>
          <a:p>
            <a:pPr marL="0" indent="0">
              <a:buNone/>
            </a:pPr>
            <a:r>
              <a:rPr lang="cy-GB" sz="1800" dirty="0"/>
              <a:t>https://www.unhcr.org/uk/teaching-about-refugees.html</a:t>
            </a:r>
            <a:endParaRPr lang="en-GB" sz="1800" dirty="0"/>
          </a:p>
          <a:p>
            <a:pPr marL="0" indent="0">
              <a:buNone/>
            </a:pPr>
            <a:r>
              <a:rPr lang="cy-GB" sz="1800" b="1" dirty="0"/>
              <a:t> </a:t>
            </a:r>
            <a:endParaRPr lang="en-GB" sz="1800" dirty="0"/>
          </a:p>
          <a:p>
            <a:pPr marL="0" indent="0">
              <a:buNone/>
            </a:pPr>
            <a:r>
              <a:rPr lang="cy-GB" sz="1800" b="1" dirty="0"/>
              <a:t>Refugee Action</a:t>
            </a:r>
            <a:r>
              <a:rPr lang="cy-GB" sz="1800" dirty="0"/>
              <a:t>: cefnogaeth a chyngor i ffoaduriaid a cheiswyr lloches </a:t>
            </a:r>
            <a:endParaRPr lang="en-GB" sz="1800" dirty="0"/>
          </a:p>
          <a:p>
            <a:pPr marL="0" indent="0">
              <a:buNone/>
            </a:pPr>
            <a:r>
              <a:rPr lang="cy-GB" sz="1800" dirty="0"/>
              <a:t>https://www.refugee-action.org.uk/</a:t>
            </a:r>
            <a:endParaRPr lang="en-GB" sz="1800" dirty="0"/>
          </a:p>
          <a:p>
            <a:pPr marL="0" indent="0">
              <a:buNone/>
            </a:pPr>
            <a:r>
              <a:rPr lang="cy-GB" sz="1800" b="1" dirty="0"/>
              <a:t> </a:t>
            </a:r>
            <a:endParaRPr lang="en-GB" sz="1800" dirty="0"/>
          </a:p>
          <a:p>
            <a:pPr marL="0" indent="0">
              <a:buNone/>
            </a:pPr>
            <a:r>
              <a:rPr lang="cy-GB" sz="1800" b="1" dirty="0"/>
              <a:t>Just For Kids Law: </a:t>
            </a:r>
            <a:r>
              <a:rPr lang="cy-GB" sz="1800" dirty="0"/>
              <a:t>cefnogaeth, cyngor a</a:t>
            </a:r>
            <a:r>
              <a:rPr lang="cy-GB" sz="1800" b="1" dirty="0"/>
              <a:t> </a:t>
            </a:r>
            <a:r>
              <a:rPr lang="cy-GB" sz="1800" dirty="0"/>
              <a:t>chymorth cyfreithiol i bobl ifanc mewn trafferthion</a:t>
            </a:r>
            <a:endParaRPr lang="en-GB" sz="1800" dirty="0"/>
          </a:p>
          <a:p>
            <a:pPr marL="0" indent="0">
              <a:buNone/>
            </a:pPr>
            <a:r>
              <a:rPr lang="cy-GB" sz="1800" dirty="0"/>
              <a:t>https://www.justforkidslaw.org</a:t>
            </a:r>
            <a:endParaRPr lang="en-GB" sz="1800" dirty="0"/>
          </a:p>
          <a:p>
            <a:pPr marL="0" indent="0">
              <a:buNone/>
            </a:pPr>
            <a:r>
              <a:rPr lang="cy-GB" sz="1800" dirty="0"/>
              <a:t> </a:t>
            </a:r>
            <a:endParaRPr lang="en-GB" sz="1800" dirty="0"/>
          </a:p>
          <a:p>
            <a:pPr marL="0" indent="0">
              <a:buNone/>
            </a:pPr>
            <a:r>
              <a:rPr lang="cy-GB" sz="1800" b="1" dirty="0"/>
              <a:t>Migrant Help UK</a:t>
            </a:r>
            <a:r>
              <a:rPr lang="cy-GB" sz="1800" dirty="0"/>
              <a:t>: cyngor ac arweiniad annibynnol i gynorthwyo ceiswyr lloches yn y DU i fynd drwy’r broses ceisio lloches a’i deall; yn gallu rhoi cyngor ar hawliau, ond nid ydynt yn cael rhoi cyngor neu gynrychiolaeth gyfreithiol. Os nad ydynt yn gallu helpu, byddant yn rhoi rhestr o gynrychiolwyr cyfreithiol cymwys.</a:t>
            </a:r>
            <a:endParaRPr lang="en-GB" sz="1800" dirty="0"/>
          </a:p>
          <a:p>
            <a:pPr marL="0" indent="0">
              <a:buNone/>
            </a:pPr>
            <a:r>
              <a:rPr lang="cy-GB" sz="1800" dirty="0"/>
              <a:t>https://www.migranthelpuk.org/</a:t>
            </a:r>
            <a:endParaRPr lang="en-GB" sz="1800" dirty="0"/>
          </a:p>
          <a:p>
            <a:pPr marL="0" indent="0">
              <a:buNone/>
            </a:pPr>
            <a:r>
              <a:rPr lang="cy-GB" sz="1800" dirty="0"/>
              <a:t> </a:t>
            </a:r>
            <a:endParaRPr lang="en-GB" sz="1800" dirty="0"/>
          </a:p>
          <a:p>
            <a:pPr marL="0" indent="0">
              <a:buNone/>
            </a:pPr>
            <a:r>
              <a:rPr lang="cy-GB" sz="1800" b="1" dirty="0"/>
              <a:t>Wales PEN Cymru / PEN International</a:t>
            </a:r>
            <a:r>
              <a:rPr lang="cy-GB" sz="1800" dirty="0"/>
              <a:t>: cefnogi awduron ledled y byd</a:t>
            </a:r>
            <a:endParaRPr lang="en-GB" sz="1800" dirty="0"/>
          </a:p>
          <a:p>
            <a:pPr marL="0" indent="0">
              <a:buNone/>
            </a:pPr>
            <a:r>
              <a:rPr lang="cy-GB" sz="1800" dirty="0"/>
              <a:t>http://walespencymru.org/ | https://pen-international.org</a:t>
            </a:r>
            <a:r>
              <a:rPr lang="cy-GB" sz="1800" dirty="0" smtClean="0"/>
              <a:t>/</a:t>
            </a:r>
            <a:endParaRPr lang="en-GB" dirty="0"/>
          </a:p>
          <a:p>
            <a:pPr marL="0" indent="0">
              <a:buNone/>
            </a:pPr>
            <a:endParaRPr lang="en-US" dirty="0"/>
          </a:p>
        </p:txBody>
      </p:sp>
    </p:spTree>
    <p:extLst>
      <p:ext uri="{BB962C8B-B14F-4D97-AF65-F5344CB8AC3E}">
        <p14:creationId xmlns:p14="http://schemas.microsoft.com/office/powerpoint/2010/main" val="4974912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96658"/>
            <a:ext cx="8229600" cy="644040"/>
          </a:xfrm>
        </p:spPr>
        <p:txBody>
          <a:bodyPr>
            <a:noAutofit/>
          </a:bodyPr>
          <a:lstStyle/>
          <a:p>
            <a:r>
              <a:rPr lang="cy-GB" sz="2800" b="1" dirty="0"/>
              <a:t>CYFIEITHIADAU</a:t>
            </a:r>
            <a:r>
              <a:rPr lang="en-GB" sz="3200" dirty="0"/>
              <a:t/>
            </a:r>
            <a:br>
              <a:rPr lang="en-GB" sz="3200" dirty="0"/>
            </a:br>
            <a:endParaRPr lang="en-US" sz="3200" dirty="0"/>
          </a:p>
        </p:txBody>
      </p:sp>
      <p:sp>
        <p:nvSpPr>
          <p:cNvPr id="3" name="Content Placeholder 2"/>
          <p:cNvSpPr>
            <a:spLocks noGrp="1"/>
          </p:cNvSpPr>
          <p:nvPr>
            <p:ph idx="1"/>
          </p:nvPr>
        </p:nvSpPr>
        <p:spPr>
          <a:xfrm>
            <a:off x="457200" y="918678"/>
            <a:ext cx="8229600" cy="5747914"/>
          </a:xfrm>
        </p:spPr>
        <p:txBody>
          <a:bodyPr>
            <a:normAutofit fontScale="92500" lnSpcReduction="20000"/>
          </a:bodyPr>
          <a:lstStyle/>
          <a:p>
            <a:pPr marL="0" indent="0">
              <a:buNone/>
            </a:pPr>
            <a:r>
              <a:rPr lang="cy-GB" sz="1800" b="1" dirty="0" smtClean="0"/>
              <a:t>Welsh</a:t>
            </a:r>
            <a:r>
              <a:rPr lang="cy-GB" sz="1800" b="1" dirty="0"/>
              <a:t>:</a:t>
            </a:r>
            <a:endParaRPr lang="en-GB" sz="1800" dirty="0"/>
          </a:p>
          <a:p>
            <a:pPr marL="0" indent="0">
              <a:buNone/>
            </a:pPr>
            <a:r>
              <a:rPr lang="cy-GB" sz="1800" b="1" dirty="0"/>
              <a:t>Siarad Cymraeg?</a:t>
            </a:r>
            <a:endParaRPr lang="en-GB" sz="1800" dirty="0"/>
          </a:p>
          <a:p>
            <a:pPr marL="0" indent="0">
              <a:buNone/>
            </a:pPr>
            <a:r>
              <a:rPr lang="cy-GB" sz="1800" i="1" dirty="0"/>
              <a:t>Do you speak Welsh?</a:t>
            </a:r>
            <a:endParaRPr lang="en-GB" sz="1800" i="1" dirty="0"/>
          </a:p>
          <a:p>
            <a:pPr marL="0" indent="0">
              <a:buNone/>
            </a:pPr>
            <a:r>
              <a:rPr lang="cy-GB" sz="1800" b="1" dirty="0"/>
              <a:t>Dim! Dwi’n hoffi trio siarad Cymraeg</a:t>
            </a:r>
            <a:endParaRPr lang="en-GB" sz="1800" dirty="0"/>
          </a:p>
          <a:p>
            <a:pPr marL="0" indent="0">
              <a:buNone/>
            </a:pPr>
            <a:r>
              <a:rPr lang="cy-GB" sz="1800" i="1" dirty="0"/>
              <a:t>No! I like to try to speak Welsh</a:t>
            </a:r>
            <a:endParaRPr lang="en-GB" sz="1800" i="1" dirty="0"/>
          </a:p>
          <a:p>
            <a:pPr marL="0" indent="0">
              <a:buNone/>
            </a:pPr>
            <a:r>
              <a:rPr lang="cy-GB" sz="1800" b="1" dirty="0"/>
              <a:t>Croeso</a:t>
            </a:r>
            <a:endParaRPr lang="en-GB" sz="1800" dirty="0"/>
          </a:p>
          <a:p>
            <a:pPr marL="0" indent="0">
              <a:buNone/>
            </a:pPr>
            <a:r>
              <a:rPr lang="cy-GB" sz="1800" i="1" dirty="0"/>
              <a:t>Welcome</a:t>
            </a:r>
            <a:endParaRPr lang="en-GB" sz="1800" i="1" dirty="0"/>
          </a:p>
          <a:p>
            <a:pPr marL="0" indent="0">
              <a:buNone/>
            </a:pPr>
            <a:r>
              <a:rPr lang="cy-GB" sz="1800" dirty="0"/>
              <a:t> </a:t>
            </a:r>
            <a:endParaRPr lang="en-GB" sz="1800" dirty="0"/>
          </a:p>
          <a:p>
            <a:pPr marL="0" indent="0">
              <a:buNone/>
            </a:pPr>
            <a:r>
              <a:rPr lang="cy-GB" sz="1800" b="1" dirty="0"/>
              <a:t>Bakweri:</a:t>
            </a:r>
            <a:endParaRPr lang="en-GB" sz="1800" dirty="0"/>
          </a:p>
          <a:p>
            <a:pPr marL="0" indent="0">
              <a:buNone/>
            </a:pPr>
            <a:r>
              <a:rPr lang="cy-GB" sz="1800" b="1" dirty="0"/>
              <a:t>Mama-ma weloooo, Njiya Ne Njiyalene </a:t>
            </a:r>
            <a:endParaRPr lang="en-GB" sz="1800" dirty="0"/>
          </a:p>
          <a:p>
            <a:pPr marL="0" indent="0">
              <a:buNone/>
            </a:pPr>
            <a:r>
              <a:rPr lang="cy-GB" sz="1800" b="1" dirty="0"/>
              <a:t>Tata-Ma Welooo Njiya Ne njiyalene </a:t>
            </a:r>
            <a:endParaRPr lang="en-GB" sz="1800" dirty="0"/>
          </a:p>
          <a:p>
            <a:pPr marL="0" indent="0">
              <a:buNone/>
            </a:pPr>
            <a:r>
              <a:rPr lang="cy-GB" sz="1800" b="1" dirty="0"/>
              <a:t>Wama Nuka Too Mooli mekolikoli Zri Ngweya Zruu </a:t>
            </a:r>
            <a:endParaRPr lang="en-GB" sz="1800" dirty="0"/>
          </a:p>
          <a:p>
            <a:pPr marL="0" indent="0">
              <a:buNone/>
            </a:pPr>
            <a:r>
              <a:rPr lang="cy-GB" sz="1800" b="1" dirty="0"/>
              <a:t>Zri Na muko Moli Mekolikoli Zri Na Ngweya woo </a:t>
            </a:r>
            <a:endParaRPr lang="en-GB" sz="1800" dirty="0"/>
          </a:p>
          <a:p>
            <a:pPr marL="0" indent="0">
              <a:buNone/>
            </a:pPr>
            <a:r>
              <a:rPr lang="cy-GB" sz="1800" b="1" dirty="0"/>
              <a:t>Zri Nene Jujuke Na Mevomba </a:t>
            </a:r>
            <a:endParaRPr lang="en-GB" sz="1800" dirty="0"/>
          </a:p>
          <a:p>
            <a:pPr marL="0" indent="0">
              <a:buNone/>
            </a:pPr>
            <a:r>
              <a:rPr lang="cy-GB" sz="1800" b="1" dirty="0"/>
              <a:t>wa neya ene zre ya mawongor</a:t>
            </a:r>
            <a:endParaRPr lang="en-GB" sz="1800" dirty="0"/>
          </a:p>
          <a:p>
            <a:pPr marL="0" indent="0">
              <a:buNone/>
            </a:pPr>
            <a:r>
              <a:rPr lang="cy-GB" sz="1800" b="1" dirty="0"/>
              <a:t> </a:t>
            </a:r>
            <a:endParaRPr lang="en-GB" sz="1800" dirty="0"/>
          </a:p>
          <a:p>
            <a:pPr marL="0" indent="0">
              <a:buNone/>
            </a:pPr>
            <a:r>
              <a:rPr lang="cy-GB" sz="1800" i="1" dirty="0"/>
              <a:t>Mae’ llinellau hyn wedi’u cyfieithu ar dudalen 14 y comig. Wrth i chi deithio ar draw tirlun Bakweri, byddwch yn clywed gwahanol fersiynau o’r gân hon. Mewn un fersiwn daw’r rhybudd fel nodyn: cafodd y fam a’r tad eu lladd gan Jukuke a Mevomba, felly mae’r nodyn yn rhybuddio’r pentrefwyr wrth gyrraedd copa mynydd Mooli mekolikoli ni ddylent ddangos unrhyw flinder neu bydd Jukuke a’i ffrindiau yn ymddangos a bydd hi ar ben arnynt.</a:t>
            </a:r>
            <a:endParaRPr lang="en-GB" sz="1800" i="1" dirty="0"/>
          </a:p>
          <a:p>
            <a:endParaRPr lang="en-GB" dirty="0"/>
          </a:p>
          <a:p>
            <a:endParaRPr lang="en-US" dirty="0"/>
          </a:p>
        </p:txBody>
      </p:sp>
    </p:spTree>
    <p:extLst>
      <p:ext uri="{BB962C8B-B14F-4D97-AF65-F5344CB8AC3E}">
        <p14:creationId xmlns:p14="http://schemas.microsoft.com/office/powerpoint/2010/main" val="4798041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Macintosh HD:Users:nicoladearling:Desktop:Little_Nemo_sea.jpg"/>
          <p:cNvPicPr/>
          <p:nvPr/>
        </p:nvPicPr>
        <p:blipFill>
          <a:blip r:embed="rId3" cstate="screen">
            <a:extLst>
              <a:ext uri="{28A0092B-C50C-407E-A947-70E740481C1C}">
                <a14:useLocalDpi xmlns:a14="http://schemas.microsoft.com/office/drawing/2010/main"/>
              </a:ext>
            </a:extLst>
          </a:blip>
          <a:srcRect/>
          <a:stretch>
            <a:fillRect/>
          </a:stretch>
        </p:blipFill>
        <p:spPr bwMode="auto">
          <a:xfrm>
            <a:off x="457200" y="274637"/>
            <a:ext cx="8229600" cy="5851525"/>
          </a:xfrm>
          <a:prstGeom prst="rect">
            <a:avLst/>
          </a:prstGeom>
          <a:noFill/>
          <a:ln>
            <a:solidFill>
              <a:srgbClr val="000000"/>
            </a:solidFill>
          </a:ln>
        </p:spPr>
      </p:pic>
    </p:spTree>
    <p:extLst>
      <p:ext uri="{BB962C8B-B14F-4D97-AF65-F5344CB8AC3E}">
        <p14:creationId xmlns:p14="http://schemas.microsoft.com/office/powerpoint/2010/main" val="161938377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5" name="Picture 4" descr="Macintosh HD:Users:nicoladearling:Desktop:lesson plan:sequential9.jpg"/>
          <p:cNvPicPr/>
          <p:nvPr/>
        </p:nvPicPr>
        <p:blipFill>
          <a:blip r:embed="rId3">
            <a:extLst>
              <a:ext uri="{28A0092B-C50C-407E-A947-70E740481C1C}">
                <a14:useLocalDpi xmlns:a14="http://schemas.microsoft.com/office/drawing/2010/main"/>
              </a:ext>
            </a:extLst>
          </a:blip>
          <a:srcRect/>
          <a:stretch>
            <a:fillRect/>
          </a:stretch>
        </p:blipFill>
        <p:spPr bwMode="auto">
          <a:xfrm>
            <a:off x="457200" y="274637"/>
            <a:ext cx="8229600" cy="5851525"/>
          </a:xfrm>
          <a:prstGeom prst="rect">
            <a:avLst/>
          </a:prstGeom>
          <a:noFill/>
          <a:ln>
            <a:solidFill>
              <a:srgbClr val="000000"/>
            </a:solidFill>
          </a:ln>
        </p:spPr>
      </p:pic>
    </p:spTree>
    <p:extLst>
      <p:ext uri="{BB962C8B-B14F-4D97-AF65-F5344CB8AC3E}">
        <p14:creationId xmlns:p14="http://schemas.microsoft.com/office/powerpoint/2010/main" val="85641740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4" name="Picture 3" descr="Scan.jpeg"/>
          <p:cNvPicPr/>
          <p:nvPr/>
        </p:nvPicPr>
        <p:blipFill>
          <a:blip r:embed="rId3" cstate="email">
            <a:extLst>
              <a:ext uri="{28A0092B-C50C-407E-A947-70E740481C1C}">
                <a14:useLocalDpi xmlns:a14="http://schemas.microsoft.com/office/drawing/2010/main"/>
              </a:ext>
            </a:extLst>
          </a:blip>
          <a:stretch>
            <a:fillRect/>
          </a:stretch>
        </p:blipFill>
        <p:spPr>
          <a:xfrm>
            <a:off x="3055124" y="0"/>
            <a:ext cx="2915794" cy="6858000"/>
          </a:xfrm>
          <a:prstGeom prst="rect">
            <a:avLst/>
          </a:prstGeom>
          <a:ln>
            <a:solidFill>
              <a:srgbClr val="000000"/>
            </a:solidFill>
          </a:ln>
        </p:spPr>
      </p:pic>
    </p:spTree>
    <p:extLst>
      <p:ext uri="{BB962C8B-B14F-4D97-AF65-F5344CB8AC3E}">
        <p14:creationId xmlns:p14="http://schemas.microsoft.com/office/powerpoint/2010/main" val="281841637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3" descr="Macintosh HD:Users:nicoladearling:Desktop:Workshops stuff:DSC_0776.JPG"/>
          <p:cNvPicPr/>
          <p:nvPr/>
        </p:nvPicPr>
        <p:blipFill>
          <a:blip r:embed="rId3" cstate="screen">
            <a:extLst>
              <a:ext uri="{28A0092B-C50C-407E-A947-70E740481C1C}">
                <a14:useLocalDpi xmlns:a14="http://schemas.microsoft.com/office/drawing/2010/main"/>
              </a:ext>
            </a:extLst>
          </a:blip>
          <a:srcRect/>
          <a:stretch>
            <a:fillRect/>
          </a:stretch>
        </p:blipFill>
        <p:spPr bwMode="auto">
          <a:xfrm>
            <a:off x="2618578" y="0"/>
            <a:ext cx="3847168" cy="6858000"/>
          </a:xfrm>
          <a:prstGeom prst="rect">
            <a:avLst/>
          </a:prstGeom>
          <a:noFill/>
          <a:ln w="3175" cmpd="sng">
            <a:solidFill>
              <a:schemeClr val="tx1"/>
            </a:solidFill>
          </a:ln>
        </p:spPr>
      </p:pic>
    </p:spTree>
    <p:extLst>
      <p:ext uri="{BB962C8B-B14F-4D97-AF65-F5344CB8AC3E}">
        <p14:creationId xmlns:p14="http://schemas.microsoft.com/office/powerpoint/2010/main" val="282600799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3" descr="Macintosh HD:Users:nicoladearling:Desktop:1280px-Bayeux_Tapestry_scene29-30-31_Harold_coronation.jpg"/>
          <p:cNvPicPr/>
          <p:nvPr/>
        </p:nvPicPr>
        <p:blipFill>
          <a:blip r:embed="rId3">
            <a:extLst>
              <a:ext uri="{28A0092B-C50C-407E-A947-70E740481C1C}">
                <a14:useLocalDpi xmlns:a14="http://schemas.microsoft.com/office/drawing/2010/main"/>
              </a:ext>
            </a:extLst>
          </a:blip>
          <a:srcRect/>
          <a:stretch>
            <a:fillRect/>
          </a:stretch>
        </p:blipFill>
        <p:spPr bwMode="auto">
          <a:xfrm>
            <a:off x="0" y="1065566"/>
            <a:ext cx="9144000" cy="3850090"/>
          </a:xfrm>
          <a:prstGeom prst="rect">
            <a:avLst/>
          </a:prstGeom>
          <a:noFill/>
          <a:ln w="3175" cmpd="sng">
            <a:solidFill>
              <a:schemeClr val="tx1"/>
            </a:solidFill>
          </a:ln>
        </p:spPr>
      </p:pic>
    </p:spTree>
    <p:extLst>
      <p:ext uri="{BB962C8B-B14F-4D97-AF65-F5344CB8AC3E}">
        <p14:creationId xmlns:p14="http://schemas.microsoft.com/office/powerpoint/2010/main" val="240459722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4" name="Picture 3" descr="Macintosh HD:Users:nicoladearling:Desktop:800px-Three_wise_monkeys_figure.JPG"/>
          <p:cNvPicPr/>
          <p:nvPr/>
        </p:nvPicPr>
        <p:blipFill>
          <a:blip r:embed="rId3">
            <a:extLst>
              <a:ext uri="{28A0092B-C50C-407E-A947-70E740481C1C}">
                <a14:useLocalDpi xmlns:a14="http://schemas.microsoft.com/office/drawing/2010/main"/>
              </a:ext>
            </a:extLst>
          </a:blip>
          <a:srcRect/>
          <a:stretch>
            <a:fillRect/>
          </a:stretch>
        </p:blipFill>
        <p:spPr bwMode="auto">
          <a:xfrm>
            <a:off x="1153578" y="1020625"/>
            <a:ext cx="6912111" cy="4076481"/>
          </a:xfrm>
          <a:prstGeom prst="rect">
            <a:avLst/>
          </a:prstGeom>
          <a:noFill/>
          <a:ln w="3175" cmpd="sng">
            <a:solidFill>
              <a:schemeClr val="tx1"/>
            </a:solidFill>
          </a:ln>
        </p:spPr>
      </p:pic>
    </p:spTree>
    <p:extLst>
      <p:ext uri="{BB962C8B-B14F-4D97-AF65-F5344CB8AC3E}">
        <p14:creationId xmlns:p14="http://schemas.microsoft.com/office/powerpoint/2010/main" val="334808926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3" descr="Macintosh HD:Users:nicoladearling:Desktop:800px-Tlingit_K'alyaan_Totem_Pole_August_2005.jpg"/>
          <p:cNvPicPr/>
          <p:nvPr/>
        </p:nvPicPr>
        <p:blipFill>
          <a:blip r:embed="rId3" cstate="screen">
            <a:extLst>
              <a:ext uri="{28A0092B-C50C-407E-A947-70E740481C1C}">
                <a14:useLocalDpi xmlns:a14="http://schemas.microsoft.com/office/drawing/2010/main"/>
              </a:ext>
            </a:extLst>
          </a:blip>
          <a:srcRect/>
          <a:stretch>
            <a:fillRect/>
          </a:stretch>
        </p:blipFill>
        <p:spPr bwMode="auto">
          <a:xfrm>
            <a:off x="2457643" y="0"/>
            <a:ext cx="4140057" cy="6858000"/>
          </a:xfrm>
          <a:prstGeom prst="rect">
            <a:avLst/>
          </a:prstGeom>
          <a:noFill/>
          <a:ln w="3175" cmpd="sng">
            <a:solidFill>
              <a:schemeClr val="tx1"/>
            </a:solidFill>
          </a:ln>
        </p:spPr>
      </p:pic>
    </p:spTree>
    <p:extLst>
      <p:ext uri="{BB962C8B-B14F-4D97-AF65-F5344CB8AC3E}">
        <p14:creationId xmlns:p14="http://schemas.microsoft.com/office/powerpoint/2010/main" val="54705280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 Black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105</TotalTime>
  <Words>1348</Words>
  <Application>Microsoft Macintosh PowerPoint</Application>
  <PresentationFormat>On-screen Show (4:3)</PresentationFormat>
  <Paragraphs>131</Paragraphs>
  <Slides>24</Slides>
  <Notes>10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 Black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 mae angen i’r genre gael ei ddiffinio yn sylfaenol fel cyfuniad annatod o gomigau a barddoniaeth, ni ddylid gallu hepgor y naill na’r llall. Yn fy marn i, byddai’r comigau barddoniaeth gorau yn methu’n llwyr (neu ar y gorau yn cael eu bychanu’n ddychrynllyd) pe byddech yn tynnu naill ai’r farddoniaeth neu’r gelf o’r cyfansoddiad”   (Chrissy Williams, golygydd Over the Line:  An Introduction to Poetry Comics’)</vt:lpstr>
      <vt:lpstr>PowerPoint Presentation</vt:lpstr>
      <vt:lpstr>PowerPoint Presentation</vt:lpstr>
      <vt:lpstr>Ffoadur</vt:lpstr>
      <vt:lpstr>Mudwr</vt:lpstr>
      <vt:lpstr>Ceisiwr Lloches</vt:lpstr>
      <vt:lpstr>Mewnfudwr Anghyfreithlon</vt:lpstr>
      <vt:lpstr>Ex-Pat (Pobl sy’n dewis byw dramor)</vt:lpstr>
      <vt:lpstr>PowerPoint Presentation</vt:lpstr>
      <vt:lpstr>PowerPoint Presentation</vt:lpstr>
      <vt:lpstr>GEIRFA </vt:lpstr>
      <vt:lpstr>PowerPoint Presentation</vt:lpstr>
      <vt:lpstr>CYFIEITHIADAU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Nicola Dearling</dc:creator>
  <cp:lastModifiedBy>Nicola Dearling</cp:lastModifiedBy>
  <cp:revision>17</cp:revision>
  <dcterms:created xsi:type="dcterms:W3CDTF">2019-06-10T11:24:30Z</dcterms:created>
  <dcterms:modified xsi:type="dcterms:W3CDTF">2020-01-06T14:59:25Z</dcterms:modified>
</cp:coreProperties>
</file>